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57" r:id="rId6"/>
    <p:sldId id="300" r:id="rId7"/>
    <p:sldId id="288" r:id="rId8"/>
    <p:sldId id="261" r:id="rId9"/>
    <p:sldId id="314" r:id="rId10"/>
    <p:sldId id="289" r:id="rId11"/>
    <p:sldId id="262" r:id="rId12"/>
    <p:sldId id="292" r:id="rId13"/>
    <p:sldId id="290" r:id="rId14"/>
    <p:sldId id="315" r:id="rId15"/>
    <p:sldId id="296" r:id="rId16"/>
    <p:sldId id="295" r:id="rId17"/>
    <p:sldId id="297" r:id="rId18"/>
    <p:sldId id="263" r:id="rId19"/>
    <p:sldId id="269" r:id="rId20"/>
    <p:sldId id="305" r:id="rId21"/>
    <p:sldId id="306" r:id="rId22"/>
    <p:sldId id="308" r:id="rId23"/>
    <p:sldId id="307" r:id="rId24"/>
    <p:sldId id="311" r:id="rId25"/>
    <p:sldId id="310" r:id="rId26"/>
    <p:sldId id="312" r:id="rId27"/>
    <p:sldId id="259" r:id="rId28"/>
    <p:sldId id="316" r:id="rId29"/>
    <p:sldId id="317" r:id="rId30"/>
  </p:sldIdLst>
  <p:sldSz cx="9144000" cy="5143500" type="screen16x9"/>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46614D2-D31F-4632-965E-06DC7670DA15}">
          <p14:sldIdLst>
            <p14:sldId id="256"/>
            <p14:sldId id="257"/>
            <p14:sldId id="300"/>
            <p14:sldId id="288"/>
          </p14:sldIdLst>
        </p14:section>
        <p14:section name="Power BI Tools and interfaces" id="{569BBBAF-F51E-4E88-B2DD-99D9DE0EBB10}">
          <p14:sldIdLst>
            <p14:sldId id="261"/>
            <p14:sldId id="314"/>
            <p14:sldId id="289"/>
          </p14:sldIdLst>
        </p14:section>
        <p14:section name="Power BI - The new experience" id="{D01F216D-DCC7-4171-AC84-31EBA41D40B3}">
          <p14:sldIdLst>
            <p14:sldId id="262"/>
            <p14:sldId id="292"/>
            <p14:sldId id="290"/>
            <p14:sldId id="315"/>
            <p14:sldId id="296"/>
            <p14:sldId id="295"/>
            <p14:sldId id="297"/>
          </p14:sldIdLst>
        </p14:section>
        <p14:section name="Using Power BI on private cloud data" id="{8AD4CEE1-CAFA-4F26-81DF-299FAF0F37BA}">
          <p14:sldIdLst>
            <p14:sldId id="263"/>
            <p14:sldId id="269"/>
            <p14:sldId id="305"/>
            <p14:sldId id="306"/>
            <p14:sldId id="308"/>
            <p14:sldId id="307"/>
          </p14:sldIdLst>
        </p14:section>
        <p14:section name="Outro" id="{01962B36-016A-4240-91B8-A4BA98247B08}">
          <p14:sldIdLst>
            <p14:sldId id="311"/>
            <p14:sldId id="310"/>
            <p14:sldId id="312"/>
            <p14:sldId id="259"/>
            <p14:sldId id="316"/>
            <p14:sldId id="317"/>
          </p14:sldIdLst>
        </p14:section>
      </p14:sectionLst>
    </p:ext>
    <p:ext uri="{EFAFB233-063F-42B5-8137-9DF3F51BA10A}">
      <p15:sldGuideLst xmlns:p15="http://schemas.microsoft.com/office/powerpoint/2012/main">
        <p15:guide id="1" orient="horz" pos="1620">
          <p15:clr>
            <a:srgbClr val="A4A3A4"/>
          </p15:clr>
        </p15:guide>
        <p15:guide id="2" orient="horz" pos="169">
          <p15:clr>
            <a:srgbClr val="A4A3A4"/>
          </p15:clr>
        </p15:guide>
        <p15:guide id="3" orient="horz" pos="2210">
          <p15:clr>
            <a:srgbClr val="A4A3A4"/>
          </p15:clr>
        </p15:guide>
        <p15:guide id="4" orient="horz" pos="2981">
          <p15:clr>
            <a:srgbClr val="A4A3A4"/>
          </p15:clr>
        </p15:guide>
        <p15:guide id="5" orient="horz" pos="758">
          <p15:clr>
            <a:srgbClr val="A4A3A4"/>
          </p15:clr>
        </p15:guide>
        <p15:guide id="6" pos="2880">
          <p15:clr>
            <a:srgbClr val="A4A3A4"/>
          </p15:clr>
        </p15:guide>
        <p15:guide id="7" pos="158">
          <p15:clr>
            <a:srgbClr val="A4A3A4"/>
          </p15:clr>
        </p15:guide>
        <p15:guide id="8" pos="5602">
          <p15:clr>
            <a:srgbClr val="A4A3A4"/>
          </p15:clr>
        </p15:guide>
        <p15:guide id="9" pos="612">
          <p15:clr>
            <a:srgbClr val="A4A3A4"/>
          </p15:clr>
        </p15:guide>
        <p15:guide id="10">
          <p15:clr>
            <a:srgbClr val="A4A3A4"/>
          </p15:clr>
        </p15:guide>
        <p15:guide id="11" pos="487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 De Wolf" initials="SDW" lastIdx="6" clrIdx="0">
    <p:extLst/>
  </p:cmAuthor>
  <p:cmAuthor id="2" name="Stijn Callebaut" initials="SC" lastIdx="2" clrIdx="1">
    <p:extLst>
      <p:ext uri="{19B8F6BF-5375-455C-9EA6-DF929625EA0E}">
        <p15:presenceInfo xmlns:p15="http://schemas.microsoft.com/office/powerpoint/2012/main" userId="Stijn Callebau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D1BE4B"/>
    <a:srgbClr val="9E0000"/>
    <a:srgbClr val="232323"/>
    <a:srgbClr val="1F1F1F"/>
    <a:srgbClr val="0D0D0D"/>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96399" autoAdjust="0"/>
  </p:normalViewPr>
  <p:slideViewPr>
    <p:cSldViewPr showGuides="1">
      <p:cViewPr varScale="1">
        <p:scale>
          <a:sx n="210" d="100"/>
          <a:sy n="210" d="100"/>
        </p:scale>
        <p:origin x="306" y="162"/>
      </p:cViewPr>
      <p:guideLst>
        <p:guide orient="horz" pos="1620"/>
        <p:guide orient="horz" pos="169"/>
        <p:guide orient="horz" pos="2210"/>
        <p:guide orient="horz" pos="2981"/>
        <p:guide orient="horz" pos="758"/>
        <p:guide pos="2880"/>
        <p:guide pos="158"/>
        <p:guide pos="5602"/>
        <p:guide pos="612"/>
        <p:guide/>
        <p:guide pos="4876"/>
      </p:guideLst>
    </p:cSldViewPr>
  </p:slideViewPr>
  <p:notesTextViewPr>
    <p:cViewPr>
      <p:scale>
        <a:sx n="150" d="100"/>
        <a:sy n="150" d="100"/>
      </p:scale>
      <p:origin x="0" y="0"/>
    </p:cViewPr>
  </p:notesTextViewPr>
  <p:sorterViewPr>
    <p:cViewPr>
      <p:scale>
        <a:sx n="100" d="100"/>
        <a:sy n="100" d="100"/>
      </p:scale>
      <p:origin x="0" y="0"/>
    </p:cViewPr>
  </p:sorterViewPr>
  <p:notesViewPr>
    <p:cSldViewPr>
      <p:cViewPr varScale="1">
        <p:scale>
          <a:sx n="85" d="100"/>
          <a:sy n="85" d="100"/>
        </p:scale>
        <p:origin x="316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E8CA84D-A50C-462A-A76F-EF429BD955C2}" type="datetimeFigureOut">
              <a:rPr lang="de-CH" smtClean="0"/>
              <a:t>27.08.2015</a:t>
            </a:fld>
            <a:endParaRPr lang="de-CH"/>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CF4702F-5E2A-4E23-A276-899C753A7152}" type="slidenum">
              <a:rPr lang="de-CH" smtClean="0"/>
              <a:t>‹#›</a:t>
            </a:fld>
            <a:endParaRPr lang="de-CH"/>
          </a:p>
        </p:txBody>
      </p:sp>
    </p:spTree>
    <p:extLst>
      <p:ext uri="{BB962C8B-B14F-4D97-AF65-F5344CB8AC3E}">
        <p14:creationId xmlns:p14="http://schemas.microsoft.com/office/powerpoint/2010/main" val="3030200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404AC08-4B83-4007-AD8C-3327B426147E}" type="datetimeFigureOut">
              <a:rPr lang="en-US" smtClean="0"/>
              <a:t>8/27/2015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776870B-36E6-45AA-AB02-E2A09D4A3228}" type="slidenum">
              <a:rPr lang="en-US" smtClean="0"/>
              <a:t>‹#›</a:t>
            </a:fld>
            <a:endParaRPr lang="en-US"/>
          </a:p>
        </p:txBody>
      </p:sp>
    </p:spTree>
    <p:extLst>
      <p:ext uri="{BB962C8B-B14F-4D97-AF65-F5344CB8AC3E}">
        <p14:creationId xmlns:p14="http://schemas.microsoft.com/office/powerpoint/2010/main" val="414341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1</a:t>
            </a:fld>
            <a:endParaRPr lang="en-US"/>
          </a:p>
        </p:txBody>
      </p:sp>
    </p:spTree>
    <p:extLst>
      <p:ext uri="{BB962C8B-B14F-4D97-AF65-F5344CB8AC3E}">
        <p14:creationId xmlns:p14="http://schemas.microsoft.com/office/powerpoint/2010/main" val="74684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8124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74300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75632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776870B-36E6-45AA-AB02-E2A09D4A3228}" type="slidenum">
              <a:rPr lang="en-US" smtClean="0"/>
              <a:t>16</a:t>
            </a:fld>
            <a:endParaRPr lang="en-US"/>
          </a:p>
        </p:txBody>
      </p:sp>
    </p:spTree>
    <p:extLst>
      <p:ext uri="{BB962C8B-B14F-4D97-AF65-F5344CB8AC3E}">
        <p14:creationId xmlns:p14="http://schemas.microsoft.com/office/powerpoint/2010/main" val="220099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nl-BE" dirty="0"/>
          </a:p>
        </p:txBody>
      </p:sp>
      <p:sp>
        <p:nvSpPr>
          <p:cNvPr id="4" name="Slide Number Placeholder 3"/>
          <p:cNvSpPr>
            <a:spLocks noGrp="1"/>
          </p:cNvSpPr>
          <p:nvPr>
            <p:ph type="sldNum" sz="quarter" idx="10"/>
          </p:nvPr>
        </p:nvSpPr>
        <p:spPr/>
        <p:txBody>
          <a:bodyPr/>
          <a:lstStyle/>
          <a:p>
            <a:fld id="{F776870B-36E6-45AA-AB02-E2A09D4A3228}" type="slidenum">
              <a:rPr lang="en-US" smtClean="0"/>
              <a:t>17</a:t>
            </a:fld>
            <a:endParaRPr lang="en-US"/>
          </a:p>
        </p:txBody>
      </p:sp>
    </p:spTree>
    <p:extLst>
      <p:ext uri="{BB962C8B-B14F-4D97-AF65-F5344CB8AC3E}">
        <p14:creationId xmlns:p14="http://schemas.microsoft.com/office/powerpoint/2010/main" val="66584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nl-BE" dirty="0"/>
          </a:p>
        </p:txBody>
      </p:sp>
      <p:sp>
        <p:nvSpPr>
          <p:cNvPr id="4" name="Slide Number Placeholder 3"/>
          <p:cNvSpPr>
            <a:spLocks noGrp="1"/>
          </p:cNvSpPr>
          <p:nvPr>
            <p:ph type="sldNum" sz="quarter" idx="10"/>
          </p:nvPr>
        </p:nvSpPr>
        <p:spPr/>
        <p:txBody>
          <a:bodyPr/>
          <a:lstStyle/>
          <a:p>
            <a:fld id="{F776870B-36E6-45AA-AB02-E2A09D4A3228}" type="slidenum">
              <a:rPr lang="en-US" smtClean="0"/>
              <a:t>18</a:t>
            </a:fld>
            <a:endParaRPr lang="en-US"/>
          </a:p>
        </p:txBody>
      </p:sp>
    </p:spTree>
    <p:extLst>
      <p:ext uri="{BB962C8B-B14F-4D97-AF65-F5344CB8AC3E}">
        <p14:creationId xmlns:p14="http://schemas.microsoft.com/office/powerpoint/2010/main" val="396746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nl-BE" dirty="0"/>
          </a:p>
        </p:txBody>
      </p:sp>
      <p:sp>
        <p:nvSpPr>
          <p:cNvPr id="4" name="Slide Number Placeholder 3"/>
          <p:cNvSpPr>
            <a:spLocks noGrp="1"/>
          </p:cNvSpPr>
          <p:nvPr>
            <p:ph type="sldNum" sz="quarter" idx="10"/>
          </p:nvPr>
        </p:nvSpPr>
        <p:spPr/>
        <p:txBody>
          <a:bodyPr/>
          <a:lstStyle/>
          <a:p>
            <a:fld id="{F776870B-36E6-45AA-AB02-E2A09D4A3228}" type="slidenum">
              <a:rPr lang="en-US" smtClean="0"/>
              <a:t>19</a:t>
            </a:fld>
            <a:endParaRPr lang="en-US"/>
          </a:p>
        </p:txBody>
      </p:sp>
    </p:spTree>
    <p:extLst>
      <p:ext uri="{BB962C8B-B14F-4D97-AF65-F5344CB8AC3E}">
        <p14:creationId xmlns:p14="http://schemas.microsoft.com/office/powerpoint/2010/main" val="958588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nl-BE" dirty="0"/>
          </a:p>
        </p:txBody>
      </p:sp>
      <p:sp>
        <p:nvSpPr>
          <p:cNvPr id="4" name="Slide Number Placeholder 3"/>
          <p:cNvSpPr>
            <a:spLocks noGrp="1"/>
          </p:cNvSpPr>
          <p:nvPr>
            <p:ph type="sldNum" sz="quarter" idx="10"/>
          </p:nvPr>
        </p:nvSpPr>
        <p:spPr/>
        <p:txBody>
          <a:bodyPr/>
          <a:lstStyle/>
          <a:p>
            <a:fld id="{F776870B-36E6-45AA-AB02-E2A09D4A3228}" type="slidenum">
              <a:rPr lang="en-US" smtClean="0"/>
              <a:t>20</a:t>
            </a:fld>
            <a:endParaRPr lang="en-US"/>
          </a:p>
        </p:txBody>
      </p:sp>
    </p:spTree>
    <p:extLst>
      <p:ext uri="{BB962C8B-B14F-4D97-AF65-F5344CB8AC3E}">
        <p14:creationId xmlns:p14="http://schemas.microsoft.com/office/powerpoint/2010/main" val="216337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75649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23</a:t>
            </a:fld>
            <a:endParaRPr lang="en-US"/>
          </a:p>
        </p:txBody>
      </p:sp>
    </p:spTree>
    <p:extLst>
      <p:ext uri="{BB962C8B-B14F-4D97-AF65-F5344CB8AC3E}">
        <p14:creationId xmlns:p14="http://schemas.microsoft.com/office/powerpoint/2010/main" val="265742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a:t>
            </a:fld>
            <a:endParaRPr lang="en-US"/>
          </a:p>
        </p:txBody>
      </p:sp>
    </p:spTree>
    <p:extLst>
      <p:ext uri="{BB962C8B-B14F-4D97-AF65-F5344CB8AC3E}">
        <p14:creationId xmlns:p14="http://schemas.microsoft.com/office/powerpoint/2010/main" val="3873118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24</a:t>
            </a:fld>
            <a:endParaRPr lang="en-US"/>
          </a:p>
        </p:txBody>
      </p:sp>
    </p:spTree>
    <p:extLst>
      <p:ext uri="{BB962C8B-B14F-4D97-AF65-F5344CB8AC3E}">
        <p14:creationId xmlns:p14="http://schemas.microsoft.com/office/powerpoint/2010/main" val="63357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3A76CA-0F84-4DFC-A1F7-EE352ABC55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20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4387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5</a:t>
            </a:fld>
            <a:endParaRPr lang="en-US"/>
          </a:p>
        </p:txBody>
      </p:sp>
    </p:spTree>
    <p:extLst>
      <p:ext uri="{BB962C8B-B14F-4D97-AF65-F5344CB8AC3E}">
        <p14:creationId xmlns:p14="http://schemas.microsoft.com/office/powerpoint/2010/main" val="88875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27238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76870B-36E6-45AA-AB02-E2A09D4A3228}" type="slidenum">
              <a:rPr lang="en-US" smtClean="0"/>
              <a:t>8</a:t>
            </a:fld>
            <a:endParaRPr lang="en-US"/>
          </a:p>
        </p:txBody>
      </p:sp>
    </p:spTree>
    <p:extLst>
      <p:ext uri="{BB962C8B-B14F-4D97-AF65-F5344CB8AC3E}">
        <p14:creationId xmlns:p14="http://schemas.microsoft.com/office/powerpoint/2010/main" val="210577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16346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11508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0" name="Rechteck 7"/>
          <p:cNvSpPr/>
          <p:nvPr userDrawn="1"/>
        </p:nvSpPr>
        <p:spPr>
          <a:xfrm>
            <a:off x="-76200" y="2664857"/>
            <a:ext cx="5187142" cy="1295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
        <p:nvSpPr>
          <p:cNvPr id="7" name="Rechteck 7"/>
          <p:cNvSpPr/>
          <p:nvPr userDrawn="1"/>
        </p:nvSpPr>
        <p:spPr>
          <a:xfrm>
            <a:off x="-76200" y="1276350"/>
            <a:ext cx="9296400" cy="1295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itelplatzhalter 1"/>
          <p:cNvSpPr>
            <a:spLocks noGrp="1"/>
          </p:cNvSpPr>
          <p:nvPr>
            <p:ph type="title" hasCustomPrompt="1"/>
          </p:nvPr>
        </p:nvSpPr>
        <p:spPr>
          <a:xfrm>
            <a:off x="533399" y="1365250"/>
            <a:ext cx="8077201" cy="1121025"/>
          </a:xfrm>
          <a:prstGeom prst="rect">
            <a:avLst/>
          </a:prstGeom>
        </p:spPr>
        <p:txBody>
          <a:bodyPr vert="horz" lIns="0" tIns="0" rIns="0" bIns="0" rtlCol="0" anchor="t" anchorCtr="0">
            <a:noAutofit/>
          </a:bodyPr>
          <a:lstStyle>
            <a:lvl1pPr>
              <a:defRPr/>
            </a:lvl1pPr>
          </a:lstStyle>
          <a:p>
            <a:r>
              <a:rPr lang="de-DE" dirty="0" smtClean="0"/>
              <a:t>Title 1</a:t>
            </a:r>
            <a:br>
              <a:rPr lang="de-DE" dirty="0" smtClean="0"/>
            </a:br>
            <a:r>
              <a:rPr lang="de-DE" dirty="0" smtClean="0"/>
              <a:t>Title 2</a:t>
            </a:r>
            <a:endParaRPr lang="de-CH" dirty="0"/>
          </a:p>
        </p:txBody>
      </p:sp>
      <p:sp>
        <p:nvSpPr>
          <p:cNvPr id="17" name="Text Placeholder 16"/>
          <p:cNvSpPr>
            <a:spLocks noGrp="1"/>
          </p:cNvSpPr>
          <p:nvPr>
            <p:ph type="body" sz="quarter" idx="10" hasCustomPrompt="1"/>
          </p:nvPr>
        </p:nvSpPr>
        <p:spPr>
          <a:xfrm>
            <a:off x="533399" y="2743200"/>
            <a:ext cx="4343401" cy="1143000"/>
          </a:xfrm>
        </p:spPr>
        <p:txBody>
          <a:bodyPr/>
          <a:lstStyle>
            <a:lvl1pPr marL="0" indent="0">
              <a:buNone/>
              <a:defRPr sz="1600" baseline="0"/>
            </a:lvl1pPr>
          </a:lstStyle>
          <a:p>
            <a:pPr lvl="0"/>
            <a:r>
              <a:rPr lang="de-CH" dirty="0" smtClean="0"/>
              <a:t>Speaker Details</a:t>
            </a:r>
          </a:p>
        </p:txBody>
      </p:sp>
    </p:spTree>
    <p:extLst>
      <p:ext uri="{BB962C8B-B14F-4D97-AF65-F5344CB8AC3E}">
        <p14:creationId xmlns:p14="http://schemas.microsoft.com/office/powerpoint/2010/main" val="29142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161442"/>
            <a:ext cx="8642350" cy="857250"/>
          </a:xfrm>
        </p:spPr>
        <p:txBody>
          <a:bodyPr/>
          <a:lstStyle>
            <a:lvl1pPr>
              <a:defRPr sz="3600"/>
            </a:lvl1pPr>
          </a:lstStyle>
          <a:p>
            <a:r>
              <a:rPr lang="en-US" dirty="0" smtClean="0"/>
              <a:t>Click to edit Master title style</a:t>
            </a:r>
            <a:endParaRPr lang="de-CH" dirty="0"/>
          </a:p>
        </p:txBody>
      </p:sp>
      <p:sp>
        <p:nvSpPr>
          <p:cNvPr id="3" name="Inhaltsplatzhalter 2"/>
          <p:cNvSpPr>
            <a:spLocks noGrp="1"/>
          </p:cNvSpPr>
          <p:nvPr>
            <p:ph idx="1"/>
          </p:nvPr>
        </p:nvSpPr>
        <p:spPr>
          <a:xfrm>
            <a:off x="250825" y="1200150"/>
            <a:ext cx="8642350" cy="381987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Tree>
    <p:extLst>
      <p:ext uri="{BB962C8B-B14F-4D97-AF65-F5344CB8AC3E}">
        <p14:creationId xmlns:p14="http://schemas.microsoft.com/office/powerpoint/2010/main" val="18667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739" y="4500431"/>
            <a:ext cx="955965" cy="560284"/>
          </a:xfrm>
          <a:prstGeom prst="rect">
            <a:avLst/>
          </a:prstGeom>
        </p:spPr>
      </p:pic>
      <p:sp>
        <p:nvSpPr>
          <p:cNvPr id="8" name="Rechteck 7"/>
          <p:cNvSpPr/>
          <p:nvPr userDrawn="1"/>
        </p:nvSpPr>
        <p:spPr>
          <a:xfrm>
            <a:off x="-76200" y="1276350"/>
            <a:ext cx="9296400" cy="1295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itelplatzhalter 1"/>
          <p:cNvSpPr>
            <a:spLocks noGrp="1"/>
          </p:cNvSpPr>
          <p:nvPr>
            <p:ph type="title" hasCustomPrompt="1"/>
          </p:nvPr>
        </p:nvSpPr>
        <p:spPr>
          <a:xfrm>
            <a:off x="533399" y="1365250"/>
            <a:ext cx="8077201" cy="1121025"/>
          </a:xfrm>
          <a:prstGeom prst="rect">
            <a:avLst/>
          </a:prstGeom>
        </p:spPr>
        <p:txBody>
          <a:bodyPr vert="horz" lIns="0" tIns="0" rIns="0" bIns="0" rtlCol="0" anchor="t" anchorCtr="0">
            <a:noAutofit/>
          </a:bodyPr>
          <a:lstStyle>
            <a:lvl1pPr>
              <a:defRPr/>
            </a:lvl1pPr>
          </a:lstStyle>
          <a:p>
            <a:r>
              <a:rPr lang="de-DE" dirty="0" smtClean="0"/>
              <a:t>Title 1</a:t>
            </a:r>
            <a:br>
              <a:rPr lang="de-DE" dirty="0" smtClean="0"/>
            </a:br>
            <a:r>
              <a:rPr lang="de-DE" dirty="0" smtClean="0"/>
              <a:t>Title 2</a:t>
            </a:r>
            <a:endParaRPr lang="de-CH" dirty="0"/>
          </a:p>
        </p:txBody>
      </p:sp>
    </p:spTree>
    <p:extLst>
      <p:ext uri="{BB962C8B-B14F-4D97-AF65-F5344CB8AC3E}">
        <p14:creationId xmlns:p14="http://schemas.microsoft.com/office/powerpoint/2010/main" val="53766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5FA123-B3E3-45B8-90C9-7ABDA5E5139F}" type="datetimeFigureOut">
              <a:rPr lang="en-US" smtClean="0"/>
              <a:t>8/27/2015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C1B34-7023-488D-8A8E-25502A8193AA}" type="slidenum">
              <a:rPr lang="en-US" smtClean="0"/>
              <a:t>‹#›</a:t>
            </a:fld>
            <a:endParaRPr lang="en-US"/>
          </a:p>
        </p:txBody>
      </p:sp>
    </p:spTree>
    <p:extLst>
      <p:ext uri="{BB962C8B-B14F-4D97-AF65-F5344CB8AC3E}">
        <p14:creationId xmlns:p14="http://schemas.microsoft.com/office/powerpoint/2010/main" val="3781765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8" descr="SCCM image grnd.psd"/>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Effect>
                      <a14:saturation sat="0"/>
                    </a14:imgEffect>
                  </a14:imgLayer>
                </a14:imgProps>
              </a:ext>
            </a:extLst>
          </a:blip>
          <a:stretch>
            <a:fillRect/>
          </a:stretch>
        </p:blipFill>
        <p:spPr>
          <a:xfrm flipH="1">
            <a:off x="0" y="0"/>
            <a:ext cx="9143998" cy="5143498"/>
          </a:xfrm>
          <a:prstGeom prst="rect">
            <a:avLst/>
          </a:prstGeom>
        </p:spPr>
      </p:pic>
      <p:sp>
        <p:nvSpPr>
          <p:cNvPr id="2" name="Titelplatzhalter 1"/>
          <p:cNvSpPr>
            <a:spLocks noGrp="1"/>
          </p:cNvSpPr>
          <p:nvPr>
            <p:ph type="title"/>
          </p:nvPr>
        </p:nvSpPr>
        <p:spPr>
          <a:xfrm>
            <a:off x="250825" y="161442"/>
            <a:ext cx="8642350" cy="857250"/>
          </a:xfrm>
          <a:prstGeom prst="rect">
            <a:avLst/>
          </a:prstGeom>
        </p:spPr>
        <p:txBody>
          <a:bodyPr vert="horz" lIns="0" tIns="0" rIns="0" bIns="0" rtlCol="0" anchor="t" anchorCtr="0">
            <a:noAutofit/>
          </a:bodyPr>
          <a:lstStyle/>
          <a:p>
            <a:r>
              <a:rPr lang="de-DE" dirty="0" smtClean="0"/>
              <a:t>Titelmasterformat durch Klicken bearbeiten</a:t>
            </a:r>
            <a:endParaRPr lang="de-CH" dirty="0"/>
          </a:p>
        </p:txBody>
      </p:sp>
      <p:sp>
        <p:nvSpPr>
          <p:cNvPr id="3" name="Textplatzhalter 2"/>
          <p:cNvSpPr>
            <a:spLocks noGrp="1"/>
          </p:cNvSpPr>
          <p:nvPr>
            <p:ph type="body" idx="1"/>
          </p:nvPr>
        </p:nvSpPr>
        <p:spPr>
          <a:xfrm>
            <a:off x="250825" y="1200150"/>
            <a:ext cx="8642350" cy="3819872"/>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CH" dirty="0"/>
          </a:p>
        </p:txBody>
      </p:sp>
    </p:spTree>
    <p:extLst>
      <p:ext uri="{BB962C8B-B14F-4D97-AF65-F5344CB8AC3E}">
        <p14:creationId xmlns:p14="http://schemas.microsoft.com/office/powerpoint/2010/main" val="126111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p:titleStyle>
    <p:body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18" Type="http://schemas.openxmlformats.org/officeDocument/2006/relationships/image" Target="../media/image24.png"/><Relationship Id="rId3" Type="http://schemas.openxmlformats.org/officeDocument/2006/relationships/image" Target="../media/image15.png"/><Relationship Id="rId21" Type="http://schemas.openxmlformats.org/officeDocument/2006/relationships/image" Target="../media/image26.png"/><Relationship Id="rId7" Type="http://schemas.microsoft.com/office/2007/relationships/hdphoto" Target="../media/hdphoto3.wdp"/><Relationship Id="rId12" Type="http://schemas.microsoft.com/office/2007/relationships/hdphoto" Target="../media/hdphoto5.wdp"/><Relationship Id="rId17" Type="http://schemas.openxmlformats.org/officeDocument/2006/relationships/image" Target="../media/image23.png"/><Relationship Id="rId25" Type="http://schemas.openxmlformats.org/officeDocument/2006/relationships/image" Target="../media/image29.png"/><Relationship Id="rId2" Type="http://schemas.openxmlformats.org/officeDocument/2006/relationships/notesSlide" Target="../notesSlides/notesSlide10.xml"/><Relationship Id="rId16" Type="http://schemas.microsoft.com/office/2007/relationships/hdphoto" Target="../media/hdphoto7.wdp"/><Relationship Id="rId20" Type="http://schemas.microsoft.com/office/2007/relationships/hdphoto" Target="../media/hdphoto8.wdp"/><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0.png"/><Relationship Id="rId24" Type="http://schemas.openxmlformats.org/officeDocument/2006/relationships/image" Target="../media/image28.png"/><Relationship Id="rId5" Type="http://schemas.microsoft.com/office/2007/relationships/hdphoto" Target="../media/hdphoto2.wdp"/><Relationship Id="rId15" Type="http://schemas.openxmlformats.org/officeDocument/2006/relationships/image" Target="../media/image22.png"/><Relationship Id="rId23" Type="http://schemas.openxmlformats.org/officeDocument/2006/relationships/image" Target="../media/image27.png"/><Relationship Id="rId10" Type="http://schemas.openxmlformats.org/officeDocument/2006/relationships/image" Target="../media/image19.png"/><Relationship Id="rId19" Type="http://schemas.openxmlformats.org/officeDocument/2006/relationships/image" Target="../media/image25.png"/><Relationship Id="rId4" Type="http://schemas.openxmlformats.org/officeDocument/2006/relationships/image" Target="../media/image16.png"/><Relationship Id="rId9" Type="http://schemas.microsoft.com/office/2007/relationships/hdphoto" Target="../media/hdphoto4.wdp"/><Relationship Id="rId14" Type="http://schemas.microsoft.com/office/2007/relationships/hdphoto" Target="../media/hdphoto6.wdp"/><Relationship Id="rId22"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owerbi.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support.office.com/en-IN/article/Power-BI-Getting-Started-Guides-bd30711a-7ccf-49e8-aafa-2e8f481e675d" TargetMode="External"/><Relationship Id="rId4" Type="http://schemas.openxmlformats.org/officeDocument/2006/relationships/hyperlink" Target="https://support.powerbi.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center reporting and analysis using Power BI </a:t>
            </a:r>
            <a:endParaRPr lang="de-CH" dirty="0"/>
          </a:p>
        </p:txBody>
      </p:sp>
      <p:sp>
        <p:nvSpPr>
          <p:cNvPr id="3" name="Text Placeholder 2"/>
          <p:cNvSpPr>
            <a:spLocks noGrp="1"/>
          </p:cNvSpPr>
          <p:nvPr>
            <p:ph type="body" sz="quarter" idx="10"/>
          </p:nvPr>
        </p:nvSpPr>
        <p:spPr>
          <a:xfrm>
            <a:off x="533399" y="2743200"/>
            <a:ext cx="4495801" cy="1143000"/>
          </a:xfrm>
        </p:spPr>
        <p:txBody>
          <a:bodyPr/>
          <a:lstStyle/>
          <a:p>
            <a:r>
              <a:rPr lang="de-CH" dirty="0"/>
              <a:t>Kurt van Hoecke </a:t>
            </a:r>
            <a:r>
              <a:rPr lang="de-CH" dirty="0" smtClean="0"/>
              <a:t>            Stijn Callebaut	</a:t>
            </a:r>
          </a:p>
          <a:p>
            <a:r>
              <a:rPr lang="de-CH" dirty="0" smtClean="0"/>
              <a:t>Inovativ		     Inovativ</a:t>
            </a:r>
          </a:p>
          <a:p>
            <a:r>
              <a:rPr lang="de-CH" dirty="0"/>
              <a:t>@</a:t>
            </a:r>
            <a:r>
              <a:rPr lang="de-CH" dirty="0" err="1" smtClean="0"/>
              <a:t>bunkco</a:t>
            </a:r>
            <a:r>
              <a:rPr lang="de-CH" dirty="0" smtClean="0"/>
              <a:t>                       @</a:t>
            </a:r>
            <a:r>
              <a:rPr lang="de-CH" dirty="0" err="1" smtClean="0"/>
              <a:t>StijnCa</a:t>
            </a:r>
            <a:endParaRPr lang="de-CH" dirty="0" smtClean="0"/>
          </a:p>
          <a:p>
            <a:r>
              <a:rPr lang="de-CH" dirty="0" smtClean="0"/>
              <a:t>CDM MVP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1018"/>
            <a:ext cx="990602" cy="79248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2787212"/>
            <a:ext cx="171450" cy="1655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851" y="2799636"/>
            <a:ext cx="171450" cy="165538"/>
          </a:xfrm>
          <a:prstGeom prst="rect">
            <a:avLst/>
          </a:prstGeom>
        </p:spPr>
      </p:pic>
    </p:spTree>
    <p:extLst>
      <p:ext uri="{BB962C8B-B14F-4D97-AF65-F5344CB8AC3E}">
        <p14:creationId xmlns:p14="http://schemas.microsoft.com/office/powerpoint/2010/main" val="304937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02549" y="1095"/>
            <a:ext cx="8940802" cy="5142041"/>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90580"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dirty="0" smtClean="0">
                <a:solidFill>
                  <a:schemeClr val="tx1"/>
                </a:solidFill>
              </a:rPr>
              <a:t>Create Power BI Content</a:t>
            </a:r>
            <a:r>
              <a:rPr lang="en-US" dirty="0">
                <a:solidFill>
                  <a:schemeClr val="tx1"/>
                </a:solidFill>
              </a:rPr>
              <a:t/>
            </a:r>
            <a:br>
              <a:rPr lang="en-US" dirty="0">
                <a:solidFill>
                  <a:schemeClr val="tx1"/>
                </a:solidFill>
              </a:rPr>
            </a:br>
            <a:r>
              <a:rPr lang="en-US" sz="2059" dirty="0">
                <a:solidFill>
                  <a:schemeClr val="tx1"/>
                </a:solidFill>
              </a:rPr>
              <a:t>Visual Data Exploration &amp; Interactive Reporting</a:t>
            </a:r>
            <a:endParaRPr lang="en-US" sz="2352" dirty="0">
              <a:solidFill>
                <a:schemeClr val="tx1"/>
              </a:solidFill>
            </a:endParaRPr>
          </a:p>
        </p:txBody>
      </p:sp>
      <p:sp>
        <p:nvSpPr>
          <p:cNvPr id="35" name="Rectangle 34"/>
          <p:cNvSpPr/>
          <p:nvPr/>
        </p:nvSpPr>
        <p:spPr bwMode="auto">
          <a:xfrm>
            <a:off x="211447" y="1408334"/>
            <a:ext cx="2768687" cy="26948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new experience.</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Free download</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Desktop </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companion for the Power BI service</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Visually explore your data and create interactive reports</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Effortlessly publish and share with users of Power BI</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211447" y="381693"/>
            <a:ext cx="2684384" cy="499496"/>
          </a:xfrm>
          <a:prstGeom prst="rect">
            <a:avLst/>
          </a:prstGeom>
        </p:spPr>
        <p:txBody>
          <a:bodyPr wrap="square">
            <a:spAutoFit/>
          </a:bodyPr>
          <a:lstStyle/>
          <a:p>
            <a:pPr defTabSz="685714"/>
            <a:r>
              <a:rPr lang="en-US" sz="2646" spc="-75" dirty="0">
                <a:ln w="3175">
                  <a:noFill/>
                </a:ln>
                <a:solidFill>
                  <a:srgbClr val="0072C6"/>
                </a:solidFill>
                <a:latin typeface="Segoe UI Light"/>
                <a:ea typeface="ＭＳ Ｐゴシック" charset="0"/>
                <a:cs typeface="Segoe UI" pitchFamily="34" charset="0"/>
              </a:rPr>
              <a:t>Power BI Designer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4797" y="1511057"/>
            <a:ext cx="5463400" cy="3073163"/>
          </a:xfrm>
          <a:prstGeom prst="rect">
            <a:avLst/>
          </a:prstGeom>
        </p:spPr>
      </p:pic>
    </p:spTree>
    <p:extLst>
      <p:ext uri="{BB962C8B-B14F-4D97-AF65-F5344CB8AC3E}">
        <p14:creationId xmlns:p14="http://schemas.microsoft.com/office/powerpoint/2010/main" val="317305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r>
            <a:br>
              <a:rPr lang="en-US" dirty="0" smtClean="0"/>
            </a:br>
            <a:r>
              <a:rPr lang="en-US" dirty="0" smtClean="0"/>
              <a:t>DEMO</a:t>
            </a:r>
            <a:endParaRPr lang="nl-BE" dirty="0"/>
          </a:p>
        </p:txBody>
      </p:sp>
    </p:spTree>
    <p:extLst>
      <p:ext uri="{BB962C8B-B14F-4D97-AF65-F5344CB8AC3E}">
        <p14:creationId xmlns:p14="http://schemas.microsoft.com/office/powerpoint/2010/main" val="19200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5485"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sz="2800" dirty="0" smtClean="0"/>
              <a:t>Data experience from different sources</a:t>
            </a:r>
            <a:r>
              <a:rPr lang="en-US" sz="2800" dirty="0">
                <a:gradFill>
                  <a:gsLst>
                    <a:gs pos="0">
                      <a:schemeClr val="bg1"/>
                    </a:gs>
                    <a:gs pos="100000">
                      <a:schemeClr val="bg1"/>
                    </a:gs>
                  </a:gsLst>
                  <a:lin ang="5400000" scaled="1"/>
                </a:gradFill>
              </a:rPr>
              <a:t/>
            </a:r>
            <a:br>
              <a:rPr lang="en-US" sz="2800" dirty="0">
                <a:gradFill>
                  <a:gsLst>
                    <a:gs pos="0">
                      <a:schemeClr val="bg1"/>
                    </a:gs>
                    <a:gs pos="100000">
                      <a:schemeClr val="bg1"/>
                    </a:gs>
                  </a:gsLst>
                  <a:lin ang="5400000" scaled="1"/>
                </a:gradFill>
              </a:rPr>
            </a:br>
            <a:r>
              <a:rPr lang="en-US" sz="1800" dirty="0">
                <a:gradFill>
                  <a:gsLst>
                    <a:gs pos="1250">
                      <a:schemeClr val="accent1"/>
                    </a:gs>
                    <a:gs pos="100000">
                      <a:schemeClr val="accent1"/>
                    </a:gs>
                  </a:gsLst>
                  <a:lin ang="5400000" scaled="0"/>
                </a:gradFill>
              </a:rPr>
              <a:t>Any data, any way, anywhere</a:t>
            </a:r>
            <a:r>
              <a:rPr lang="en-US" sz="1800" dirty="0" smtClean="0">
                <a:gradFill>
                  <a:gsLst>
                    <a:gs pos="0">
                      <a:schemeClr val="bg1"/>
                    </a:gs>
                    <a:gs pos="100000">
                      <a:schemeClr val="bg1"/>
                    </a:gs>
                  </a:gsLst>
                  <a:lin ang="5400000" scaled="1"/>
                </a:gradFill>
              </a:rPr>
              <a:t> </a:t>
            </a:r>
            <a:endParaRPr lang="en-US" sz="1800" dirty="0">
              <a:gradFill>
                <a:gsLst>
                  <a:gs pos="0">
                    <a:schemeClr val="bg1"/>
                  </a:gs>
                  <a:gs pos="100000">
                    <a:schemeClr val="bg1"/>
                  </a:gs>
                </a:gsLst>
                <a:lin ang="5400000" scaled="1"/>
              </a:gradFill>
            </a:endParaRPr>
          </a:p>
        </p:txBody>
      </p:sp>
      <p:sp>
        <p:nvSpPr>
          <p:cNvPr id="35" name="Rectangle 34"/>
          <p:cNvSpPr/>
          <p:nvPr/>
        </p:nvSpPr>
        <p:spPr bwMode="auto">
          <a:xfrm>
            <a:off x="211447" y="1408334"/>
            <a:ext cx="2768687" cy="19087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Analyze your data in the </a:t>
            </a:r>
            <a:r>
              <a:rPr lang="en-US" sz="1471" kern="0"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PowerBI</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 environment</a:t>
            </a:r>
            <a:endPar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data</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analysis, and reports in Power BI</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live to Excel workbooks in OneDrive </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304800" y="278473"/>
            <a:ext cx="2371725" cy="790575"/>
          </a:xfrm>
          <a:prstGeom prst="rect">
            <a:avLst/>
          </a:prstGeom>
        </p:spPr>
      </p:pic>
      <p:grpSp>
        <p:nvGrpSpPr>
          <p:cNvPr id="11" name="Group 10"/>
          <p:cNvGrpSpPr/>
          <p:nvPr/>
        </p:nvGrpSpPr>
        <p:grpSpPr>
          <a:xfrm>
            <a:off x="4267200" y="926756"/>
            <a:ext cx="3937779" cy="3778594"/>
            <a:chOff x="274637" y="1932658"/>
            <a:chExt cx="3866090" cy="4563496"/>
          </a:xfrm>
        </p:grpSpPr>
        <p:grpSp>
          <p:nvGrpSpPr>
            <p:cNvPr id="12" name="Group 11"/>
            <p:cNvGrpSpPr/>
            <p:nvPr/>
          </p:nvGrpSpPr>
          <p:grpSpPr>
            <a:xfrm>
              <a:off x="274637" y="1932658"/>
              <a:ext cx="2721870" cy="1257141"/>
              <a:chOff x="274637" y="1932658"/>
              <a:chExt cx="2721870" cy="1257141"/>
            </a:xfrm>
          </p:grpSpPr>
          <p:sp>
            <p:nvSpPr>
              <p:cNvPr id="41" name="Rectangle 40"/>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472" fontAlgn="base">
                  <a:spcBef>
                    <a:spcPct val="0"/>
                  </a:spcBef>
                  <a:spcAft>
                    <a:spcPct val="0"/>
                  </a:spcAft>
                </a:pPr>
                <a:r>
                  <a:rPr lang="en-US" b="1" spc="50" dirty="0" smtClean="0">
                    <a:gradFill>
                      <a:gsLst>
                        <a:gs pos="0">
                          <a:srgbClr val="FFFFFF"/>
                        </a:gs>
                        <a:gs pos="83000">
                          <a:srgbClr val="FFFFFF"/>
                        </a:gs>
                      </a:gsLst>
                      <a:lin ang="5400000" scaled="1"/>
                    </a:gradFill>
                  </a:rPr>
                  <a:t>MICROSOFT CLOUD</a:t>
                </a:r>
                <a:endParaRPr lang="en-US" b="1" spc="50" dirty="0">
                  <a:gradFill>
                    <a:gsLst>
                      <a:gs pos="0">
                        <a:srgbClr val="FFFFFF"/>
                      </a:gs>
                      <a:gs pos="83000">
                        <a:srgbClr val="FFFFFF"/>
                      </a:gs>
                    </a:gsLst>
                    <a:lin ang="5400000" scaled="1"/>
                  </a:gradFill>
                </a:endParaRPr>
              </a:p>
            </p:txBody>
          </p:sp>
          <p:sp>
            <p:nvSpPr>
              <p:cNvPr id="42" name="Freeform 41"/>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9631" tIns="44815" rIns="89631" bIns="44815" numCol="1" anchor="t" anchorCtr="0" compatLnSpc="1">
                <a:prstTxWarp prst="textNoShape">
                  <a:avLst/>
                </a:prstTxWarp>
              </a:bodyPr>
              <a:lstStyle/>
              <a:p>
                <a:pPr defTabSz="914367"/>
                <a:endParaRPr lang="en-US" sz="1765">
                  <a:solidFill>
                    <a:srgbClr val="505050"/>
                  </a:solidFill>
                </a:endParaRPr>
              </a:p>
            </p:txBody>
          </p:sp>
          <p:grpSp>
            <p:nvGrpSpPr>
              <p:cNvPr id="44" name="Group 25"/>
              <p:cNvGrpSpPr>
                <a:grpSpLocks noChangeAspect="1"/>
              </p:cNvGrpSpPr>
              <p:nvPr/>
            </p:nvGrpSpPr>
            <p:grpSpPr bwMode="auto">
              <a:xfrm>
                <a:off x="463940" y="2653554"/>
                <a:ext cx="1160019" cy="140576"/>
                <a:chOff x="-1699" y="1488"/>
                <a:chExt cx="11074" cy="1342"/>
              </a:xfrm>
              <a:solidFill>
                <a:schemeClr val="accent6"/>
              </a:solidFill>
            </p:grpSpPr>
            <p:sp>
              <p:nvSpPr>
                <p:cNvPr id="45"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3" name="Group 12"/>
            <p:cNvGrpSpPr/>
            <p:nvPr/>
          </p:nvGrpSpPr>
          <p:grpSpPr>
            <a:xfrm>
              <a:off x="350126" y="4111232"/>
              <a:ext cx="3790601" cy="811206"/>
              <a:chOff x="350126" y="4111232"/>
              <a:chExt cx="3790601" cy="811206"/>
            </a:xfrm>
          </p:grpSpPr>
          <p:pic>
            <p:nvPicPr>
              <p:cNvPr id="23" name="Picture 2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0229" y="4282463"/>
                <a:ext cx="520498" cy="142180"/>
              </a:xfrm>
              <a:prstGeom prst="rect">
                <a:avLst/>
              </a:prstGeom>
            </p:spPr>
          </p:pic>
          <p:pic>
            <p:nvPicPr>
              <p:cNvPr id="25" name="Picture 24"/>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l="16538" t="19057" r="17889" b="19354"/>
              <a:stretch/>
            </p:blipFill>
            <p:spPr>
              <a:xfrm>
                <a:off x="1730077" y="4111232"/>
                <a:ext cx="791901" cy="361753"/>
              </a:xfrm>
              <a:prstGeom prst="rect">
                <a:avLst/>
              </a:prstGeom>
            </p:spPr>
          </p:pic>
          <p:pic>
            <p:nvPicPr>
              <p:cNvPr id="26"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725225" y="4607122"/>
                <a:ext cx="1105742" cy="315316"/>
                <a:chOff x="10957261" y="3258670"/>
                <a:chExt cx="881667" cy="251419"/>
              </a:xfrm>
            </p:grpSpPr>
            <p:pic>
              <p:nvPicPr>
                <p:cNvPr id="39" name="Picture 38"/>
                <p:cNvPicPr>
                  <a:picLocks noChangeAspect="1"/>
                </p:cNvPicPr>
                <p:nvPr/>
              </p:nvPicPr>
              <p:blipFill rotWithShape="1">
                <a:blip r:embed="rId11" cstate="print">
                  <a:clrChange>
                    <a:clrFrom>
                      <a:srgbClr val="FFFFFF"/>
                    </a:clrFrom>
                    <a:clrTo>
                      <a:srgbClr val="FFFFFF">
                        <a:alpha val="0"/>
                      </a:srgbClr>
                    </a:clrTo>
                  </a:clrChange>
                  <a:lum bright="51000"/>
                  <a:extLst>
                    <a:ext uri="{BEBA8EAE-BF5A-486C-A8C5-ECC9F3942E4B}">
                      <a14:imgProps xmlns:a14="http://schemas.microsoft.com/office/drawing/2010/main">
                        <a14:imgLayer r:embed="rId12">
                          <a14:imgEffect>
                            <a14:saturation sat="0"/>
                          </a14:imgEffect>
                          <a14:imgEffect>
                            <a14:brightnessContrast bright="49000"/>
                          </a14:imgEffect>
                        </a14:imgLayer>
                      </a14:imgProps>
                    </a:ext>
                    <a:ext uri="{28A0092B-C50C-407E-A947-70E740481C1C}">
                      <a14:useLocalDpi xmlns:a14="http://schemas.microsoft.com/office/drawing/2010/main" val="0"/>
                    </a:ext>
                  </a:extLst>
                </a:blip>
                <a:srcRect r="75105"/>
                <a:stretch/>
              </p:blipFill>
              <p:spPr>
                <a:xfrm>
                  <a:off x="10957261" y="3269634"/>
                  <a:ext cx="219488" cy="240455"/>
                </a:xfrm>
                <a:prstGeom prst="rect">
                  <a:avLst/>
                </a:prstGeom>
                <a:noFill/>
                <a:ln>
                  <a:noFill/>
                </a:ln>
              </p:spPr>
            </p:pic>
            <p:pic>
              <p:nvPicPr>
                <p:cNvPr id="40" name="Picture 39"/>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4894"/>
                <a:stretch/>
              </p:blipFill>
              <p:spPr>
                <a:xfrm>
                  <a:off x="11176749" y="3258670"/>
                  <a:ext cx="662179" cy="251419"/>
                </a:xfrm>
                <a:prstGeom prst="rect">
                  <a:avLst/>
                </a:prstGeom>
                <a:noFill/>
                <a:ln>
                  <a:noFill/>
                </a:ln>
              </p:spPr>
            </p:pic>
          </p:grpSp>
          <p:grpSp>
            <p:nvGrpSpPr>
              <p:cNvPr id="28" name="Group 27"/>
              <p:cNvGrpSpPr/>
              <p:nvPr/>
            </p:nvGrpSpPr>
            <p:grpSpPr>
              <a:xfrm>
                <a:off x="3169172" y="4650424"/>
                <a:ext cx="734207" cy="237416"/>
                <a:chOff x="12136828" y="3259592"/>
                <a:chExt cx="585422" cy="189305"/>
              </a:xfrm>
            </p:grpSpPr>
            <p:pic>
              <p:nvPicPr>
                <p:cNvPr id="30" name="Picture 4" descr="http://tctechcrunch2011.files.wordpress.com/2012/11/twilio-logo-6a141664f35a78e9ac08eed627c2a859.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bright="100000"/>
                          </a14:imgEffect>
                        </a14:imgLayer>
                      </a14:imgProps>
                    </a:ext>
                    <a:ext uri="{28A0092B-C50C-407E-A947-70E740481C1C}">
                      <a14:useLocalDpi xmlns:a14="http://schemas.microsoft.com/office/drawing/2010/main" val="0"/>
                    </a:ext>
                  </a:extLst>
                </a:blip>
                <a:srcRect l="33394"/>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12136828" y="3268957"/>
                  <a:ext cx="178831" cy="178830"/>
                  <a:chOff x="12136828" y="3639206"/>
                  <a:chExt cx="178831" cy="178830"/>
                </a:xfrm>
              </p:grpSpPr>
              <p:sp>
                <p:nvSpPr>
                  <p:cNvPr id="32" name="Freeform 31"/>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grpSp>
                <p:nvGrpSpPr>
                  <p:cNvPr id="33" name="Group 32"/>
                  <p:cNvGrpSpPr/>
                  <p:nvPr/>
                </p:nvGrpSpPr>
                <p:grpSpPr>
                  <a:xfrm>
                    <a:off x="12187796" y="3692698"/>
                    <a:ext cx="76943" cy="71846"/>
                    <a:chOff x="12157225" y="3537324"/>
                    <a:chExt cx="65970" cy="61600"/>
                  </a:xfrm>
                  <a:solidFill>
                    <a:schemeClr val="bg1"/>
                  </a:solidFill>
                </p:grpSpPr>
                <p:sp>
                  <p:nvSpPr>
                    <p:cNvPr id="34" name="Oval 33"/>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36" name="Oval 35"/>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37" name="Oval 36"/>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38" name="Oval 37"/>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grpSp>
            </p:grpSp>
          </p:grpSp>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14" name="Rectangle 13"/>
            <p:cNvSpPr/>
            <p:nvPr/>
          </p:nvSpPr>
          <p:spPr bwMode="auto">
            <a:xfrm>
              <a:off x="274637" y="3555296"/>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472" fontAlgn="base">
                <a:spcBef>
                  <a:spcPct val="0"/>
                </a:spcBef>
                <a:spcAft>
                  <a:spcPct val="0"/>
                </a:spcAft>
              </a:pPr>
              <a:r>
                <a:rPr lang="en-US" b="1" spc="50" dirty="0">
                  <a:gradFill>
                    <a:gsLst>
                      <a:gs pos="0">
                        <a:srgbClr val="FFFFFF"/>
                      </a:gs>
                      <a:gs pos="83000">
                        <a:srgbClr val="FFFFFF"/>
                      </a:gs>
                    </a:gsLst>
                    <a:lin ang="5400000" scaled="1"/>
                  </a:gradFill>
                </a:rPr>
                <a:t>NON-MICROSOFT CLOUD</a:t>
              </a:r>
            </a:p>
          </p:txBody>
        </p:sp>
        <p:grpSp>
          <p:nvGrpSpPr>
            <p:cNvPr id="15" name="Group 14"/>
            <p:cNvGrpSpPr/>
            <p:nvPr/>
          </p:nvGrpSpPr>
          <p:grpSpPr>
            <a:xfrm>
              <a:off x="274637" y="5177934"/>
              <a:ext cx="3499894" cy="1318220"/>
              <a:chOff x="274637" y="5177934"/>
              <a:chExt cx="3499894" cy="1318220"/>
            </a:xfrm>
          </p:grpSpPr>
          <p:sp>
            <p:nvSpPr>
              <p:cNvPr id="16" name="Rectangle 15"/>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spAutoFit/>
              </a:bodyPr>
              <a:lstStyle/>
              <a:p>
                <a:pPr defTabSz="932472" fontAlgn="base">
                  <a:spcBef>
                    <a:spcPct val="0"/>
                  </a:spcBef>
                  <a:spcAft>
                    <a:spcPct val="0"/>
                  </a:spcAft>
                </a:pPr>
                <a:r>
                  <a:rPr lang="en-US" b="1" spc="50" dirty="0">
                    <a:gradFill>
                      <a:gsLst>
                        <a:gs pos="0">
                          <a:srgbClr val="FFFFFF"/>
                        </a:gs>
                        <a:gs pos="83000">
                          <a:srgbClr val="FFFFFF"/>
                        </a:gs>
                      </a:gsLst>
                      <a:lin ang="5400000" scaled="1"/>
                    </a:gradFill>
                  </a:rPr>
                  <a:t>ON-PREMISE DATA</a:t>
                </a:r>
              </a:p>
            </p:txBody>
          </p:sp>
          <p:pic>
            <p:nvPicPr>
              <p:cNvPr id="17" name="Picture 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8" name="Picture 10" descr="\\sfp\Work\White_Whale\_Archive-Tracy\_Archive-Tracy\7-20642_Cloud_Services_Track\Art\Logos\PNGs\Oracle.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9" name="Picture 18"/>
              <p:cNvPicPr>
                <a:picLocks noChangeAspect="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20" name="Picture 1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21" name="Picture 2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sp>
        <p:nvSpPr>
          <p:cNvPr id="59" name="Rectangle 58"/>
          <p:cNvSpPr/>
          <p:nvPr/>
        </p:nvSpPr>
        <p:spPr bwMode="auto">
          <a:xfrm>
            <a:off x="4267201" y="987495"/>
            <a:ext cx="3968104" cy="1314046"/>
          </a:xfrm>
          <a:prstGeom prst="rect">
            <a:avLst/>
          </a:prstGeom>
          <a:solidFill>
            <a:schemeClr val="tx2">
              <a:lumMod val="60000"/>
              <a:lumOff val="40000"/>
              <a:alpha val="2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0" name="Rectangle 59"/>
          <p:cNvSpPr/>
          <p:nvPr/>
        </p:nvSpPr>
        <p:spPr bwMode="auto">
          <a:xfrm>
            <a:off x="4267200" y="2342931"/>
            <a:ext cx="3968104" cy="1314046"/>
          </a:xfrm>
          <a:prstGeom prst="rect">
            <a:avLst/>
          </a:prstGeom>
          <a:solidFill>
            <a:schemeClr val="tx2">
              <a:lumMod val="60000"/>
              <a:lumOff val="40000"/>
              <a:alpha val="2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61" name="Rectangle 60"/>
          <p:cNvSpPr/>
          <p:nvPr/>
        </p:nvSpPr>
        <p:spPr bwMode="auto">
          <a:xfrm>
            <a:off x="4267200" y="3696104"/>
            <a:ext cx="3968104" cy="1314046"/>
          </a:xfrm>
          <a:prstGeom prst="rect">
            <a:avLst/>
          </a:prstGeom>
          <a:solidFill>
            <a:schemeClr val="tx2">
              <a:lumMod val="60000"/>
              <a:lumOff val="40000"/>
              <a:alpha val="2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rgbClr val="000000"/>
                  </a:gs>
                  <a:gs pos="100000">
                    <a:srgbClr val="000000"/>
                  </a:gs>
                </a:gsLst>
                <a:lin ang="5400000" scaled="0"/>
              </a:gradFill>
            </a:endParaRPr>
          </a:p>
        </p:txBody>
      </p:sp>
      <p:sp>
        <p:nvSpPr>
          <p:cNvPr id="5" name="Rectangle 4"/>
          <p:cNvSpPr/>
          <p:nvPr/>
        </p:nvSpPr>
        <p:spPr>
          <a:xfrm>
            <a:off x="920184" y="668904"/>
            <a:ext cx="2100127" cy="646331"/>
          </a:xfrm>
          <a:prstGeom prst="rect">
            <a:avLst/>
          </a:prstGeom>
          <a:noFill/>
        </p:spPr>
        <p:txBody>
          <a:bodyPr wrap="none" lIns="91440" tIns="45720" rIns="91440" bIns="45720">
            <a:spAutoFit/>
          </a:bodyPr>
          <a:lstStyle/>
          <a:p>
            <a:pPr algn="ctr"/>
            <a:r>
              <a:rPr lang="en-US" sz="2800" dirty="0" smtClean="0">
                <a:ln w="0"/>
                <a:solidFill>
                  <a:schemeClr val="accent1"/>
                </a:solidFill>
                <a:effectLst>
                  <a:outerShdw blurRad="38100" dist="25400" dir="5400000" algn="ctr" rotWithShape="0">
                    <a:srgbClr val="6E747A">
                      <a:alpha val="43000"/>
                    </a:srgbClr>
                  </a:outerShdw>
                </a:effectLst>
              </a:rPr>
              <a:t>Data</a:t>
            </a:r>
            <a:r>
              <a:rPr lang="en-US" sz="3600" dirty="0" smtClean="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Sources</a:t>
            </a:r>
            <a:endParaRPr lang="en-US" sz="3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253296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5485"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sz="3200" dirty="0">
                <a:gradFill>
                  <a:gsLst>
                    <a:gs pos="0">
                      <a:schemeClr val="bg1"/>
                    </a:gs>
                    <a:gs pos="100000">
                      <a:schemeClr val="bg1"/>
                    </a:gs>
                  </a:gsLst>
                  <a:lin ang="5400000" scaled="1"/>
                </a:gradFill>
              </a:rPr>
              <a:t>All data in a single pane of glass</a:t>
            </a:r>
            <a:br>
              <a:rPr lang="en-US" sz="3200" dirty="0">
                <a:gradFill>
                  <a:gsLst>
                    <a:gs pos="0">
                      <a:schemeClr val="bg1"/>
                    </a:gs>
                    <a:gs pos="100000">
                      <a:schemeClr val="bg1"/>
                    </a:gs>
                  </a:gsLst>
                  <a:lin ang="5400000" scaled="1"/>
                </a:gradFill>
              </a:rPr>
            </a:br>
            <a:r>
              <a:rPr lang="en-US" sz="1800" dirty="0">
                <a:solidFill>
                  <a:schemeClr val="accent1"/>
                </a:solidFill>
              </a:rPr>
              <a:t>Live dashboards and interactive reports </a:t>
            </a:r>
          </a:p>
        </p:txBody>
      </p:sp>
      <p:sp>
        <p:nvSpPr>
          <p:cNvPr id="35" name="Rectangle 34"/>
          <p:cNvSpPr/>
          <p:nvPr/>
        </p:nvSpPr>
        <p:spPr bwMode="auto">
          <a:xfrm>
            <a:off x="211447" y="1408334"/>
            <a:ext cx="2768687" cy="19087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Analyze your data in the familiar Excel environment</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Excel data, analysis, and reports in Power BI</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Connect live to Excel workbooks in OneDrive </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0351" y="1276350"/>
            <a:ext cx="5617880" cy="3380150"/>
          </a:xfrm>
          <a:prstGeom prst="rect">
            <a:avLst/>
          </a:prstGeom>
        </p:spPr>
      </p:pic>
      <p:pic>
        <p:nvPicPr>
          <p:cNvPr id="2" name="Picture 1"/>
          <p:cNvPicPr>
            <a:picLocks noChangeAspect="1"/>
          </p:cNvPicPr>
          <p:nvPr/>
        </p:nvPicPr>
        <p:blipFill>
          <a:blip r:embed="rId4"/>
          <a:stretch>
            <a:fillRect/>
          </a:stretch>
        </p:blipFill>
        <p:spPr>
          <a:xfrm>
            <a:off x="304800" y="278473"/>
            <a:ext cx="2371725" cy="790575"/>
          </a:xfrm>
          <a:prstGeom prst="rect">
            <a:avLst/>
          </a:prstGeom>
        </p:spPr>
      </p:pic>
      <p:sp>
        <p:nvSpPr>
          <p:cNvPr id="12" name="Rectangle 11"/>
          <p:cNvSpPr/>
          <p:nvPr/>
        </p:nvSpPr>
        <p:spPr>
          <a:xfrm>
            <a:off x="949712" y="753130"/>
            <a:ext cx="2041072" cy="523220"/>
          </a:xfrm>
          <a:prstGeom prst="rect">
            <a:avLst/>
          </a:prstGeom>
          <a:noFill/>
        </p:spPr>
        <p:txBody>
          <a:bodyPr wrap="none" lIns="91440" tIns="45720" rIns="91440" bIns="45720">
            <a:spAutoFit/>
          </a:bodyPr>
          <a:lstStyle/>
          <a:p>
            <a:pPr algn="ctr"/>
            <a:r>
              <a:rPr lang="en-US" sz="2000" dirty="0" smtClean="0">
                <a:ln w="0"/>
                <a:solidFill>
                  <a:schemeClr val="accent1"/>
                </a:solidFill>
                <a:effectLst>
                  <a:outerShdw blurRad="38100" dist="25400" dir="5400000" algn="ctr" rotWithShape="0">
                    <a:srgbClr val="6E747A">
                      <a:alpha val="43000"/>
                    </a:srgbClr>
                  </a:outerShdw>
                </a:effectLst>
              </a:rPr>
              <a:t>Data</a:t>
            </a:r>
            <a:r>
              <a:rPr lang="en-US" sz="2800" dirty="0" smtClean="0">
                <a:ln w="0"/>
                <a:solidFill>
                  <a:schemeClr val="accent1"/>
                </a:solidFill>
                <a:effectLst>
                  <a:outerShdw blurRad="38100" dist="25400" dir="5400000" algn="ctr" rotWithShape="0">
                    <a:srgbClr val="6E747A">
                      <a:alpha val="43000"/>
                    </a:srgbClr>
                  </a:outerShdw>
                </a:effectLst>
              </a:rPr>
              <a:t> </a:t>
            </a:r>
            <a:r>
              <a:rPr lang="en-US" sz="2000" dirty="0" smtClean="0">
                <a:ln w="0"/>
                <a:solidFill>
                  <a:schemeClr val="accent1"/>
                </a:solidFill>
                <a:effectLst>
                  <a:outerShdw blurRad="38100" dist="25400" dir="5400000" algn="ctr" rotWithShape="0">
                    <a:srgbClr val="6E747A">
                      <a:alpha val="43000"/>
                    </a:srgbClr>
                  </a:outerShdw>
                </a:effectLst>
              </a:rPr>
              <a:t>visualization</a:t>
            </a:r>
            <a:endParaRPr lang="en-US" sz="28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11841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5485"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sz="2800" dirty="0"/>
              <a:t>Connect to on-premises data</a:t>
            </a:r>
            <a:r>
              <a:rPr lang="en-US" sz="2800" dirty="0">
                <a:gradFill>
                  <a:gsLst>
                    <a:gs pos="0">
                      <a:schemeClr val="bg1"/>
                    </a:gs>
                    <a:gs pos="100000">
                      <a:schemeClr val="bg1"/>
                    </a:gs>
                  </a:gsLst>
                  <a:lin ang="5400000" scaled="1"/>
                </a:gradFill>
              </a:rPr>
              <a:t/>
            </a:r>
            <a:br>
              <a:rPr lang="en-US" sz="2800" dirty="0">
                <a:gradFill>
                  <a:gsLst>
                    <a:gs pos="0">
                      <a:schemeClr val="bg1"/>
                    </a:gs>
                    <a:gs pos="100000">
                      <a:schemeClr val="bg1"/>
                    </a:gs>
                  </a:gsLst>
                  <a:lin ang="5400000" scaled="1"/>
                </a:gradFill>
              </a:rPr>
            </a:br>
            <a:r>
              <a:rPr lang="en-US" sz="1800" dirty="0">
                <a:solidFill>
                  <a:schemeClr val="accent1"/>
                </a:solidFill>
              </a:rPr>
              <a:t>Live Query &amp; Scheduled Data Refresh</a:t>
            </a:r>
            <a:endParaRPr lang="en-US" sz="1800" dirty="0">
              <a:gradFill>
                <a:gsLst>
                  <a:gs pos="0">
                    <a:schemeClr val="bg1"/>
                  </a:gs>
                  <a:gs pos="100000">
                    <a:schemeClr val="bg1"/>
                  </a:gs>
                </a:gsLst>
                <a:lin ang="5400000" scaled="1"/>
              </a:gradFill>
            </a:endParaRPr>
          </a:p>
        </p:txBody>
      </p:sp>
      <p:sp>
        <p:nvSpPr>
          <p:cNvPr id="35" name="Rectangle 34"/>
          <p:cNvSpPr/>
          <p:nvPr/>
        </p:nvSpPr>
        <p:spPr bwMode="auto">
          <a:xfrm>
            <a:off x="211447" y="1408334"/>
            <a:ext cx="2768687" cy="27544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Faster time to insight with a hybrid BI solution </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Manage and secure data on-premises with SQL Server Analysis Services</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Optimized query performance </a:t>
            </a:r>
            <a:b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interactive </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exploration</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Scheduled refresh of data stored in Power BI </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304800" y="278473"/>
            <a:ext cx="2371725" cy="790575"/>
          </a:xfrm>
          <a:prstGeom prst="rect">
            <a:avLst/>
          </a:prstGeom>
        </p:spPr>
      </p:pic>
      <p:cxnSp>
        <p:nvCxnSpPr>
          <p:cNvPr id="62" name="Straight Connector 61"/>
          <p:cNvCxnSpPr/>
          <p:nvPr/>
        </p:nvCxnSpPr>
        <p:spPr>
          <a:xfrm flipV="1">
            <a:off x="3206027" y="2803317"/>
            <a:ext cx="5759041" cy="9972"/>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1881" y="3877442"/>
            <a:ext cx="1417718" cy="603812"/>
          </a:xfrm>
          <a:prstGeom prst="rect">
            <a:avLst/>
          </a:prstGeom>
          <a:noFill/>
        </p:spPr>
        <p:txBody>
          <a:bodyPr wrap="square" lIns="182828" tIns="146262" rIns="182828" bIns="146262" rtlCol="0" anchor="ctr">
            <a:noAutofit/>
          </a:bodyPr>
          <a:lstStyle/>
          <a:p>
            <a:pPr algn="ctr" defTabSz="931505" fontAlgn="base">
              <a:lnSpc>
                <a:spcPct val="90000"/>
              </a:lnSpc>
              <a:spcBef>
                <a:spcPct val="0"/>
              </a:spcBef>
              <a:spcAft>
                <a:spcPts val="600"/>
              </a:spcAft>
            </a:pPr>
            <a:r>
              <a:rPr lang="en-US" sz="1400" dirty="0" smtClean="0">
                <a:solidFill>
                  <a:schemeClr val="bg1"/>
                </a:solidFill>
                <a:latin typeface="Segoe UI Semibold" panose="020B0702040204020203" pitchFamily="34" charset="0"/>
                <a:ea typeface="MS PGothic" charset="0"/>
                <a:cs typeface="Segoe UI Semibold" panose="020B0702040204020203" pitchFamily="34" charset="0"/>
              </a:rPr>
              <a:t>SQL Server </a:t>
            </a:r>
            <a:br>
              <a:rPr lang="en-US" sz="1400" dirty="0" smtClean="0">
                <a:solidFill>
                  <a:schemeClr val="bg1"/>
                </a:solidFill>
                <a:latin typeface="Segoe UI Semibold" panose="020B0702040204020203" pitchFamily="34" charset="0"/>
                <a:ea typeface="MS PGothic" charset="0"/>
                <a:cs typeface="Segoe UI Semibold" panose="020B0702040204020203" pitchFamily="34" charset="0"/>
              </a:rPr>
            </a:br>
            <a:r>
              <a:rPr lang="en-US" sz="1400" dirty="0" smtClean="0">
                <a:solidFill>
                  <a:schemeClr val="bg1"/>
                </a:solidFill>
                <a:latin typeface="Segoe UI Semibold" panose="020B0702040204020203" pitchFamily="34" charset="0"/>
                <a:ea typeface="MS PGothic" charset="0"/>
                <a:cs typeface="Segoe UI Semibold" panose="020B0702040204020203" pitchFamily="34" charset="0"/>
              </a:rPr>
              <a:t>Analysis Services</a:t>
            </a:r>
            <a:endParaRPr lang="en-US" sz="1400" dirty="0">
              <a:solidFill>
                <a:schemeClr val="bg1"/>
              </a:solidFill>
              <a:latin typeface="Segoe UI Semibold" panose="020B0702040204020203" pitchFamily="34" charset="0"/>
              <a:ea typeface="MS PGothic" charset="0"/>
              <a:cs typeface="Segoe UI Semibold" panose="020B0702040204020203" pitchFamily="34" charset="0"/>
            </a:endParaRPr>
          </a:p>
        </p:txBody>
      </p:sp>
      <p:grpSp>
        <p:nvGrpSpPr>
          <p:cNvPr id="64" name="Group 63"/>
          <p:cNvGrpSpPr/>
          <p:nvPr/>
        </p:nvGrpSpPr>
        <p:grpSpPr>
          <a:xfrm>
            <a:off x="7432617" y="3745505"/>
            <a:ext cx="984365" cy="738721"/>
            <a:chOff x="2927465" y="5236638"/>
            <a:chExt cx="1470768" cy="865618"/>
          </a:xfrm>
        </p:grpSpPr>
        <p:sp>
          <p:nvSpPr>
            <p:cNvPr id="65" name="Freeform 64"/>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66" name="Freeform 65"/>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67" name="Freeform 66"/>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68" name="Freeform 67"/>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grpSp>
      <p:sp>
        <p:nvSpPr>
          <p:cNvPr id="69" name="Freeform 68"/>
          <p:cNvSpPr>
            <a:spLocks/>
          </p:cNvSpPr>
          <p:nvPr/>
        </p:nvSpPr>
        <p:spPr bwMode="auto">
          <a:xfrm>
            <a:off x="4323941" y="4619736"/>
            <a:ext cx="4224718" cy="76456"/>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sp>
        <p:nvSpPr>
          <p:cNvPr id="70" name="Freeform 69"/>
          <p:cNvSpPr>
            <a:spLocks/>
          </p:cNvSpPr>
          <p:nvPr/>
        </p:nvSpPr>
        <p:spPr bwMode="auto">
          <a:xfrm>
            <a:off x="6633781" y="911361"/>
            <a:ext cx="1291019" cy="73617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1">
              <a:lumMod val="20000"/>
              <a:lumOff val="80000"/>
            </a:schemeClr>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sp>
        <p:nvSpPr>
          <p:cNvPr id="71" name="Freeform 70"/>
          <p:cNvSpPr>
            <a:spLocks/>
          </p:cNvSpPr>
          <p:nvPr/>
        </p:nvSpPr>
        <p:spPr bwMode="auto">
          <a:xfrm>
            <a:off x="7109314" y="1276350"/>
            <a:ext cx="1348886" cy="66270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6E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a:solidFill>
                <a:srgbClr val="000000"/>
              </a:solidFill>
            </a:endParaRPr>
          </a:p>
        </p:txBody>
      </p:sp>
      <p:pic>
        <p:nvPicPr>
          <p:cNvPr id="72" name="Picture 7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280740" y="996793"/>
            <a:ext cx="1933501" cy="1087594"/>
          </a:xfrm>
          <a:prstGeom prst="rect">
            <a:avLst/>
          </a:prstGeom>
          <a:ln>
            <a:noFill/>
          </a:ln>
          <a:effectLst>
            <a:outerShdw blurRad="292100" dist="139700" dir="2700000" algn="tl" rotWithShape="0">
              <a:srgbClr val="333333">
                <a:alpha val="65000"/>
              </a:srgbClr>
            </a:outerShdw>
          </a:effectLst>
        </p:spPr>
      </p:pic>
      <p:sp>
        <p:nvSpPr>
          <p:cNvPr id="73" name="TextBox 72"/>
          <p:cNvSpPr txBox="1"/>
          <p:nvPr/>
        </p:nvSpPr>
        <p:spPr>
          <a:xfrm>
            <a:off x="2087544" y="466261"/>
            <a:ext cx="2334542" cy="793308"/>
          </a:xfrm>
          <a:prstGeom prst="rect">
            <a:avLst/>
          </a:prstGeom>
          <a:noFill/>
        </p:spPr>
        <p:txBody>
          <a:bodyPr wrap="square" lIns="182828" tIns="146262" rIns="182828" bIns="146262" rtlCol="0">
            <a:noAutofit/>
          </a:bodyPr>
          <a:lstStyle/>
          <a:p>
            <a:pPr marL="342768" indent="-342768" defTabSz="931505" fontAlgn="base">
              <a:lnSpc>
                <a:spcPct val="90000"/>
              </a:lnSpc>
              <a:spcBef>
                <a:spcPct val="0"/>
              </a:spcBef>
              <a:spcAft>
                <a:spcPts val="600"/>
              </a:spcAft>
              <a:buFont typeface="Wingdings 3" panose="05040102010807070707" pitchFamily="18" charset="2"/>
              <a:buChar char="Æ"/>
            </a:pPr>
            <a:endParaRPr lang="en-US" sz="2400" dirty="0" err="1">
              <a:gradFill>
                <a:gsLst>
                  <a:gs pos="2917">
                    <a:srgbClr val="000000"/>
                  </a:gs>
                  <a:gs pos="30000">
                    <a:srgbClr val="000000"/>
                  </a:gs>
                </a:gsLst>
                <a:lin ang="5400000" scaled="0"/>
              </a:gradFill>
              <a:ea typeface="MS PGothic" charset="0"/>
            </a:endParaRPr>
          </a:p>
        </p:txBody>
      </p:sp>
      <p:sp>
        <p:nvSpPr>
          <p:cNvPr id="74" name="TextBox 73"/>
          <p:cNvSpPr txBox="1"/>
          <p:nvPr/>
        </p:nvSpPr>
        <p:spPr>
          <a:xfrm>
            <a:off x="2897965" y="843550"/>
            <a:ext cx="2462003" cy="1330714"/>
          </a:xfrm>
          <a:prstGeom prst="rect">
            <a:avLst/>
          </a:prstGeom>
          <a:noFill/>
        </p:spPr>
        <p:txBody>
          <a:bodyPr wrap="square" lIns="182828" tIns="146262" rIns="182828" bIns="146262" rtlCol="0" anchor="ctr">
            <a:noAutofit/>
          </a:bodyPr>
          <a:lstStyle/>
          <a:p>
            <a:pPr algn="r" defTabSz="931505" fontAlgn="base">
              <a:lnSpc>
                <a:spcPct val="90000"/>
              </a:lnSpc>
              <a:spcBef>
                <a:spcPct val="0"/>
              </a:spcBef>
              <a:spcAft>
                <a:spcPts val="600"/>
              </a:spcAft>
            </a:pPr>
            <a:r>
              <a:rPr lang="en-US" sz="1600" dirty="0" smtClean="0">
                <a:solidFill>
                  <a:schemeClr val="bg1"/>
                </a:solidFill>
                <a:latin typeface="Segoe UI Semibold" panose="020B0702040204020203" pitchFamily="34" charset="0"/>
                <a:ea typeface="MS PGothic" charset="0"/>
                <a:cs typeface="Segoe UI Semibold" panose="020B0702040204020203" pitchFamily="34" charset="0"/>
              </a:rPr>
              <a:t>Live Power </a:t>
            </a:r>
            <a:r>
              <a:rPr lang="en-US" sz="1600" dirty="0">
                <a:solidFill>
                  <a:schemeClr val="bg1"/>
                </a:solidFill>
                <a:latin typeface="Segoe UI Semibold" panose="020B0702040204020203" pitchFamily="34" charset="0"/>
                <a:ea typeface="MS PGothic" charset="0"/>
                <a:cs typeface="Segoe UI Semibold" panose="020B0702040204020203" pitchFamily="34" charset="0"/>
              </a:rPr>
              <a:t>BI reports </a:t>
            </a:r>
            <a:r>
              <a:rPr lang="en-US" sz="1600" dirty="0" smtClean="0">
                <a:solidFill>
                  <a:schemeClr val="bg1"/>
                </a:solidFill>
                <a:latin typeface="Segoe UI Semibold" panose="020B0702040204020203" pitchFamily="34" charset="0"/>
                <a:ea typeface="MS PGothic" charset="0"/>
                <a:cs typeface="Segoe UI Semibold" panose="020B0702040204020203" pitchFamily="34" charset="0"/>
              </a:rPr>
              <a:t/>
            </a:r>
            <a:br>
              <a:rPr lang="en-US" sz="1600" dirty="0" smtClean="0">
                <a:solidFill>
                  <a:schemeClr val="bg1"/>
                </a:solidFill>
                <a:latin typeface="Segoe UI Semibold" panose="020B0702040204020203" pitchFamily="34" charset="0"/>
                <a:ea typeface="MS PGothic" charset="0"/>
                <a:cs typeface="Segoe UI Semibold" panose="020B0702040204020203" pitchFamily="34" charset="0"/>
              </a:rPr>
            </a:br>
            <a:r>
              <a:rPr lang="en-US" sz="1600" dirty="0" smtClean="0">
                <a:solidFill>
                  <a:schemeClr val="bg1"/>
                </a:solidFill>
                <a:latin typeface="Segoe UI Semibold" panose="020B0702040204020203" pitchFamily="34" charset="0"/>
                <a:ea typeface="MS PGothic" charset="0"/>
                <a:cs typeface="Segoe UI Semibold" panose="020B0702040204020203" pitchFamily="34" charset="0"/>
              </a:rPr>
              <a:t>&amp; </a:t>
            </a:r>
            <a:r>
              <a:rPr lang="en-US" sz="1600" dirty="0">
                <a:solidFill>
                  <a:schemeClr val="bg1"/>
                </a:solidFill>
                <a:latin typeface="Segoe UI Semibold" panose="020B0702040204020203" pitchFamily="34" charset="0"/>
                <a:ea typeface="MS PGothic" charset="0"/>
                <a:cs typeface="Segoe UI Semibold" panose="020B0702040204020203" pitchFamily="34" charset="0"/>
              </a:rPr>
              <a:t>dashboards</a:t>
            </a:r>
          </a:p>
        </p:txBody>
      </p:sp>
      <p:sp>
        <p:nvSpPr>
          <p:cNvPr id="75" name="TextBox 74"/>
          <p:cNvSpPr txBox="1"/>
          <p:nvPr/>
        </p:nvSpPr>
        <p:spPr>
          <a:xfrm>
            <a:off x="4038600" y="2038350"/>
            <a:ext cx="1670691" cy="553629"/>
          </a:xfrm>
          <a:prstGeom prst="rect">
            <a:avLst/>
          </a:prstGeom>
          <a:noFill/>
        </p:spPr>
        <p:txBody>
          <a:bodyPr wrap="square" lIns="182828" tIns="146262" rIns="182828" bIns="146262" rtlCol="0" anchor="t">
            <a:noAutofit/>
          </a:bodyPr>
          <a:lstStyle/>
          <a:p>
            <a:pPr algn="r" defTabSz="931505" fontAlgn="base">
              <a:lnSpc>
                <a:spcPct val="90000"/>
              </a:lnSpc>
              <a:spcBef>
                <a:spcPct val="0"/>
              </a:spcBef>
              <a:spcAft>
                <a:spcPts val="600"/>
              </a:spcAft>
            </a:pPr>
            <a:r>
              <a:rPr lang="en-US" sz="1400" dirty="0" smtClean="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a:t>
            </a:r>
            <a:br>
              <a:rPr lang="en-US" sz="1400" dirty="0" smtClean="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br>
            <a:r>
              <a:rPr lang="en-US" sz="1400" dirty="0" smtClean="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Query</a:t>
            </a:r>
            <a:endParaRPr lang="en-US" sz="1400"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76" name="Freeform 23"/>
          <p:cNvSpPr>
            <a:spLocks noEditPoints="1"/>
          </p:cNvSpPr>
          <p:nvPr/>
        </p:nvSpPr>
        <p:spPr bwMode="black">
          <a:xfrm>
            <a:off x="5046432" y="3418929"/>
            <a:ext cx="404365" cy="43942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2281" tIns="41141" rIns="82281" bIns="41141" numCol="1" anchor="t" anchorCtr="0" compatLnSpc="1">
            <a:prstTxWarp prst="textNoShape">
              <a:avLst/>
            </a:prstTxWarp>
          </a:bodyPr>
          <a:lstStyle/>
          <a:p>
            <a:pPr defTabSz="932384"/>
            <a:endParaRPr lang="en-US" sz="1598" dirty="0">
              <a:ln>
                <a:solidFill>
                  <a:srgbClr val="FFFFFF">
                    <a:alpha val="0"/>
                  </a:srgbClr>
                </a:solidFill>
              </a:ln>
              <a:solidFill>
                <a:srgbClr val="000000"/>
              </a:solidFill>
            </a:endParaRPr>
          </a:p>
        </p:txBody>
      </p:sp>
      <p:sp>
        <p:nvSpPr>
          <p:cNvPr id="77" name="TextBox 76"/>
          <p:cNvSpPr txBox="1"/>
          <p:nvPr/>
        </p:nvSpPr>
        <p:spPr>
          <a:xfrm>
            <a:off x="6378896" y="2053399"/>
            <a:ext cx="1670691" cy="553629"/>
          </a:xfrm>
          <a:prstGeom prst="rect">
            <a:avLst/>
          </a:prstGeom>
          <a:noFill/>
        </p:spPr>
        <p:txBody>
          <a:bodyPr wrap="square" lIns="182828" tIns="146262" rIns="182828" bIns="146262" rtlCol="0" anchor="t">
            <a:noAutofit/>
          </a:bodyPr>
          <a:lstStyle/>
          <a:p>
            <a:pPr defTabSz="931505" fontAlgn="base">
              <a:lnSpc>
                <a:spcPct val="90000"/>
              </a:lnSpc>
              <a:spcBef>
                <a:spcPct val="0"/>
              </a:spcBef>
              <a:spcAft>
                <a:spcPts val="600"/>
              </a:spcAft>
            </a:pPr>
            <a:r>
              <a:rPr lang="en-US" sz="1400" dirty="0" smtClean="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endParaRPr lang="en-US" sz="1400"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78" name="Freeform 5"/>
          <p:cNvSpPr>
            <a:spLocks noEditPoints="1"/>
          </p:cNvSpPr>
          <p:nvPr/>
        </p:nvSpPr>
        <p:spPr bwMode="auto">
          <a:xfrm>
            <a:off x="6635217" y="3449887"/>
            <a:ext cx="440043" cy="36573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a:extLst/>
        </p:spPr>
        <p:txBody>
          <a:bodyPr vert="horz" wrap="square" lIns="89617" tIns="44808" rIns="89617" bIns="44808" numCol="1" anchor="t" anchorCtr="0" compatLnSpc="1">
            <a:prstTxWarp prst="textNoShape">
              <a:avLst/>
            </a:prstTxWarp>
          </a:bodyPr>
          <a:lstStyle/>
          <a:p>
            <a:pPr defTabSz="914016"/>
            <a:endParaRPr lang="en-US" sz="1765">
              <a:solidFill>
                <a:srgbClr val="505050"/>
              </a:solidFill>
            </a:endParaRPr>
          </a:p>
        </p:txBody>
      </p:sp>
      <p:sp>
        <p:nvSpPr>
          <p:cNvPr id="79" name="TextBox 78"/>
          <p:cNvSpPr txBox="1"/>
          <p:nvPr/>
        </p:nvSpPr>
        <p:spPr>
          <a:xfrm>
            <a:off x="3110251" y="2502620"/>
            <a:ext cx="1761344" cy="195027"/>
          </a:xfrm>
          <a:prstGeom prst="rect">
            <a:avLst/>
          </a:prstGeom>
          <a:noFill/>
        </p:spPr>
        <p:txBody>
          <a:bodyPr wrap="square" lIns="182880" tIns="146304" rIns="182880" bIns="146304" rtlCol="0" anchor="ctr">
            <a:noAutofit/>
          </a:bodyPr>
          <a:lstStyle/>
          <a:p>
            <a:pPr>
              <a:lnSpc>
                <a:spcPct val="90000"/>
              </a:lnSpc>
              <a:spcAft>
                <a:spcPts val="600"/>
              </a:spcAft>
            </a:pPr>
            <a:r>
              <a:rPr lang="en-US" sz="1200" dirty="0" smtClean="0">
                <a:solidFill>
                  <a:schemeClr val="bg1"/>
                </a:solidFill>
              </a:rPr>
              <a:t>Cloud</a:t>
            </a:r>
          </a:p>
        </p:txBody>
      </p:sp>
      <p:sp>
        <p:nvSpPr>
          <p:cNvPr id="80" name="TextBox 79"/>
          <p:cNvSpPr txBox="1"/>
          <p:nvPr/>
        </p:nvSpPr>
        <p:spPr>
          <a:xfrm>
            <a:off x="3095155" y="2977100"/>
            <a:ext cx="1761344" cy="195027"/>
          </a:xfrm>
          <a:prstGeom prst="rect">
            <a:avLst/>
          </a:prstGeom>
          <a:noFill/>
        </p:spPr>
        <p:txBody>
          <a:bodyPr wrap="square" lIns="182880" tIns="146304" rIns="182880" bIns="146304" rtlCol="0" anchor="ctr">
            <a:noAutofit/>
          </a:bodyPr>
          <a:lstStyle/>
          <a:p>
            <a:pPr>
              <a:lnSpc>
                <a:spcPct val="90000"/>
              </a:lnSpc>
              <a:spcAft>
                <a:spcPts val="600"/>
              </a:spcAft>
            </a:pPr>
            <a:r>
              <a:rPr lang="en-US" sz="1200" dirty="0" smtClean="0">
                <a:solidFill>
                  <a:schemeClr val="bg1"/>
                </a:solidFill>
              </a:rPr>
              <a:t>On-premises</a:t>
            </a:r>
          </a:p>
        </p:txBody>
      </p:sp>
      <p:sp>
        <p:nvSpPr>
          <p:cNvPr id="81" name="TextBox 80"/>
          <p:cNvSpPr txBox="1"/>
          <p:nvPr/>
        </p:nvSpPr>
        <p:spPr>
          <a:xfrm>
            <a:off x="6122693" y="3782317"/>
            <a:ext cx="1385490" cy="422951"/>
          </a:xfrm>
          <a:prstGeom prst="rect">
            <a:avLst/>
          </a:prstGeom>
          <a:noFill/>
        </p:spPr>
        <p:txBody>
          <a:bodyPr wrap="square" lIns="182828" tIns="146262" rIns="182828" bIns="146262" rtlCol="0" anchor="ctr">
            <a:noAutofit/>
          </a:bodyPr>
          <a:lstStyle/>
          <a:p>
            <a:pPr algn="ctr" defTabSz="931505" fontAlgn="base">
              <a:lnSpc>
                <a:spcPct val="90000"/>
              </a:lnSpc>
              <a:spcBef>
                <a:spcPct val="0"/>
              </a:spcBef>
              <a:spcAft>
                <a:spcPts val="600"/>
              </a:spcAft>
            </a:pPr>
            <a:r>
              <a:rPr lang="en-US" sz="1400" dirty="0" smtClean="0">
                <a:solidFill>
                  <a:schemeClr val="bg1"/>
                </a:solidFill>
                <a:latin typeface="Segoe UI Semibold" panose="020B0702040204020203" pitchFamily="34" charset="0"/>
                <a:ea typeface="MS PGothic" charset="0"/>
                <a:cs typeface="Segoe UI Semibold" panose="020B0702040204020203" pitchFamily="34" charset="0"/>
              </a:rPr>
              <a:t>Data Source</a:t>
            </a:r>
          </a:p>
        </p:txBody>
      </p:sp>
      <p:sp>
        <p:nvSpPr>
          <p:cNvPr id="82" name="Oval 81"/>
          <p:cNvSpPr/>
          <p:nvPr/>
        </p:nvSpPr>
        <p:spPr bwMode="auto">
          <a:xfrm>
            <a:off x="5097488" y="2639496"/>
            <a:ext cx="367254" cy="3672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err="1" smtClean="0">
              <a:solidFill>
                <a:srgbClr val="FFFFFF"/>
              </a:solidFill>
              <a:latin typeface="Segoe UI Light"/>
              <a:ea typeface="Segoe UI" pitchFamily="34" charset="0"/>
              <a:cs typeface="Segoe UI" pitchFamily="34" charset="0"/>
            </a:endParaRPr>
          </a:p>
        </p:txBody>
      </p:sp>
      <p:sp>
        <p:nvSpPr>
          <p:cNvPr id="83" name="Freeform 5"/>
          <p:cNvSpPr>
            <a:spLocks noEditPoints="1"/>
          </p:cNvSpPr>
          <p:nvPr/>
        </p:nvSpPr>
        <p:spPr bwMode="auto">
          <a:xfrm>
            <a:off x="5082392" y="2637657"/>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84" name="Oval 83"/>
          <p:cNvSpPr/>
          <p:nvPr/>
        </p:nvSpPr>
        <p:spPr bwMode="auto">
          <a:xfrm>
            <a:off x="6678698" y="2619690"/>
            <a:ext cx="367254" cy="3672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err="1" smtClean="0">
              <a:solidFill>
                <a:srgbClr val="FFFFFF"/>
              </a:solidFill>
              <a:latin typeface="Segoe UI Light"/>
              <a:ea typeface="Segoe UI" pitchFamily="34" charset="0"/>
              <a:cs typeface="Segoe UI" pitchFamily="34" charset="0"/>
            </a:endParaRPr>
          </a:p>
        </p:txBody>
      </p:sp>
      <p:sp>
        <p:nvSpPr>
          <p:cNvPr id="85" name="Freeform 5"/>
          <p:cNvSpPr>
            <a:spLocks noEditPoints="1"/>
          </p:cNvSpPr>
          <p:nvPr/>
        </p:nvSpPr>
        <p:spPr bwMode="auto">
          <a:xfrm>
            <a:off x="6668553" y="2602247"/>
            <a:ext cx="387544" cy="387692"/>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a:solidFill>
                <a:srgbClr val="FFFFFF"/>
              </a:solidFill>
              <a:latin typeface="Segoe UI Light"/>
              <a:ea typeface="Segoe UI" pitchFamily="34" charset="0"/>
              <a:cs typeface="Segoe UI" pitchFamily="34" charset="0"/>
            </a:endParaRPr>
          </a:p>
        </p:txBody>
      </p:sp>
      <p:sp>
        <p:nvSpPr>
          <p:cNvPr id="86" name="Rectangle 85"/>
          <p:cNvSpPr/>
          <p:nvPr/>
        </p:nvSpPr>
        <p:spPr>
          <a:xfrm>
            <a:off x="903803" y="668904"/>
            <a:ext cx="2132892" cy="646331"/>
          </a:xfrm>
          <a:prstGeom prst="rect">
            <a:avLst/>
          </a:prstGeom>
          <a:noFill/>
        </p:spPr>
        <p:txBody>
          <a:bodyPr wrap="none" lIns="91440" tIns="45720" rIns="91440" bIns="45720">
            <a:spAutoFit/>
          </a:bodyPr>
          <a:lstStyle/>
          <a:p>
            <a:pPr algn="ctr"/>
            <a:r>
              <a:rPr lang="en-US" sz="2800" dirty="0" smtClean="0">
                <a:ln w="0"/>
                <a:solidFill>
                  <a:schemeClr val="accent1"/>
                </a:solidFill>
                <a:effectLst>
                  <a:outerShdw blurRad="38100" dist="25400" dir="5400000" algn="ctr" rotWithShape="0">
                    <a:srgbClr val="6E747A">
                      <a:alpha val="43000"/>
                    </a:srgbClr>
                  </a:outerShdw>
                </a:effectLst>
              </a:rPr>
              <a:t>Data</a:t>
            </a:r>
            <a:r>
              <a:rPr lang="en-US" sz="3600" dirty="0" smtClean="0">
                <a:ln w="0"/>
                <a:solidFill>
                  <a:schemeClr val="accent1"/>
                </a:solidFill>
                <a:effectLst>
                  <a:outerShdw blurRad="38100" dist="25400" dir="5400000" algn="ctr" rotWithShape="0">
                    <a:srgbClr val="6E747A">
                      <a:alpha val="43000"/>
                    </a:srgbClr>
                  </a:outerShdw>
                </a:effectLst>
              </a:rPr>
              <a:t> </a:t>
            </a:r>
            <a:r>
              <a:rPr lang="en-US" sz="2800" dirty="0" smtClean="0">
                <a:ln w="0"/>
                <a:solidFill>
                  <a:schemeClr val="accent1"/>
                </a:solidFill>
                <a:effectLst>
                  <a:outerShdw blurRad="38100" dist="25400" dir="5400000" algn="ctr" rotWithShape="0">
                    <a:srgbClr val="6E747A">
                      <a:alpha val="43000"/>
                    </a:srgbClr>
                  </a:outerShdw>
                </a:effectLst>
              </a:rPr>
              <a:t>connect</a:t>
            </a:r>
            <a:endParaRPr lang="en-US" sz="3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1426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 demo time!</a:t>
            </a:r>
            <a:br>
              <a:rPr lang="en-US" dirty="0" smtClean="0"/>
            </a:br>
            <a:r>
              <a:rPr lang="en-US" dirty="0"/>
              <a:t>Using Power BI on private cloud data</a:t>
            </a:r>
          </a:p>
        </p:txBody>
      </p:sp>
    </p:spTree>
    <p:extLst>
      <p:ext uri="{BB962C8B-B14F-4D97-AF65-F5344CB8AC3E}">
        <p14:creationId xmlns:p14="http://schemas.microsoft.com/office/powerpoint/2010/main" val="142845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demo elements </a:t>
            </a:r>
            <a:endParaRPr lang="en-US" dirty="0"/>
          </a:p>
        </p:txBody>
      </p:sp>
      <p:sp>
        <p:nvSpPr>
          <p:cNvPr id="3" name="Content Placeholder 2"/>
          <p:cNvSpPr>
            <a:spLocks noGrp="1"/>
          </p:cNvSpPr>
          <p:nvPr>
            <p:ph idx="1"/>
          </p:nvPr>
        </p:nvSpPr>
        <p:spPr/>
        <p:txBody>
          <a:bodyPr/>
          <a:lstStyle/>
          <a:p>
            <a:pPr marL="0" indent="0">
              <a:buNone/>
            </a:pPr>
            <a:r>
              <a:rPr lang="en-US" dirty="0" smtClean="0"/>
              <a:t>	Request: </a:t>
            </a:r>
            <a:r>
              <a:rPr lang="en-US" b="1" dirty="0" smtClean="0">
                <a:solidFill>
                  <a:schemeClr val="accent1">
                    <a:lumMod val="60000"/>
                    <a:lumOff val="40000"/>
                  </a:schemeClr>
                </a:solidFill>
              </a:rPr>
              <a:t>Gather business requirements</a:t>
            </a:r>
            <a:endParaRPr lang="en-US" dirty="0" smtClean="0"/>
          </a:p>
          <a:p>
            <a:pPr marL="0" indent="0">
              <a:buNone/>
            </a:pPr>
            <a:r>
              <a:rPr lang="en-US" dirty="0" smtClean="0"/>
              <a:t>	Translation: </a:t>
            </a:r>
            <a:r>
              <a:rPr lang="en-US" b="1" dirty="0">
                <a:solidFill>
                  <a:schemeClr val="accent1">
                    <a:lumMod val="60000"/>
                    <a:lumOff val="40000"/>
                  </a:schemeClr>
                </a:solidFill>
              </a:rPr>
              <a:t>Creation of the data </a:t>
            </a:r>
            <a:r>
              <a:rPr lang="en-US" b="1" dirty="0" smtClean="0">
                <a:solidFill>
                  <a:schemeClr val="accent1">
                    <a:lumMod val="60000"/>
                    <a:lumOff val="40000"/>
                  </a:schemeClr>
                </a:solidFill>
              </a:rPr>
              <a:t>set</a:t>
            </a:r>
          </a:p>
          <a:p>
            <a:pPr marL="0" indent="0">
              <a:buNone/>
            </a:pPr>
            <a:r>
              <a:rPr lang="en-US" dirty="0" smtClean="0"/>
              <a:t>	Visualization</a:t>
            </a:r>
            <a:r>
              <a:rPr lang="en-US" dirty="0"/>
              <a:t>: </a:t>
            </a:r>
            <a:r>
              <a:rPr lang="en-US" b="1" dirty="0">
                <a:solidFill>
                  <a:schemeClr val="accent1">
                    <a:lumMod val="60000"/>
                    <a:lumOff val="40000"/>
                  </a:schemeClr>
                </a:solidFill>
              </a:rPr>
              <a:t>Power BI in </a:t>
            </a:r>
            <a:r>
              <a:rPr lang="en-US" b="1" dirty="0" smtClean="0">
                <a:solidFill>
                  <a:schemeClr val="accent1">
                    <a:lumMod val="60000"/>
                    <a:lumOff val="40000"/>
                  </a:schemeClr>
                </a:solidFill>
              </a:rPr>
              <a:t>action</a:t>
            </a:r>
            <a:endParaRPr lang="en-US" b="1" dirty="0">
              <a:solidFill>
                <a:schemeClr val="accent1">
                  <a:lumMod val="60000"/>
                  <a:lumOff val="40000"/>
                </a:schemeClr>
              </a:solidFill>
            </a:endParaRPr>
          </a:p>
          <a:p>
            <a:pPr marL="0" indent="0">
              <a:buNone/>
            </a:pPr>
            <a:r>
              <a:rPr lang="en-US" dirty="0" smtClean="0"/>
              <a:t>	Hand-over: </a:t>
            </a:r>
            <a:r>
              <a:rPr lang="en-US" b="1" dirty="0">
                <a:solidFill>
                  <a:schemeClr val="accent1">
                    <a:lumMod val="60000"/>
                    <a:lumOff val="40000"/>
                  </a:schemeClr>
                </a:solidFill>
              </a:rPr>
              <a:t>Share the solution</a:t>
            </a:r>
          </a:p>
          <a:p>
            <a:pPr marL="0" indent="0">
              <a:buNone/>
            </a:pPr>
            <a:r>
              <a:rPr lang="en-US" dirty="0" smtClean="0"/>
              <a:t>	</a:t>
            </a:r>
            <a:endParaRPr lang="en-US" dirty="0"/>
          </a:p>
        </p:txBody>
      </p:sp>
    </p:spTree>
    <p:extLst>
      <p:ext uri="{BB962C8B-B14F-4D97-AF65-F5344CB8AC3E}">
        <p14:creationId xmlns:p14="http://schemas.microsoft.com/office/powerpoint/2010/main" val="36232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21493" y="4400551"/>
            <a:ext cx="7598508" cy="74295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dirty="0" smtClean="0">
                <a:solidFill>
                  <a:schemeClr val="tx1"/>
                </a:solidFill>
              </a:rPr>
              <a:t>Request</a:t>
            </a:r>
            <a:r>
              <a:rPr lang="en-US" dirty="0" smtClean="0"/>
              <a:t>: </a:t>
            </a:r>
            <a:r>
              <a:rPr lang="en-US" b="1" dirty="0" smtClean="0">
                <a:solidFill>
                  <a:schemeClr val="accent1">
                    <a:lumMod val="60000"/>
                    <a:lumOff val="40000"/>
                  </a:schemeClr>
                </a:solidFill>
              </a:rPr>
              <a:t>Gather business requirements</a:t>
            </a:r>
            <a:r>
              <a:rPr lang="en-US" dirty="0" smtClean="0"/>
              <a:t/>
            </a:r>
            <a:br>
              <a:rPr lang="en-US" dirty="0" smtClean="0"/>
            </a:br>
            <a:endParaRPr lang="nl-BE" dirty="0"/>
          </a:p>
        </p:txBody>
      </p:sp>
    </p:spTree>
    <p:extLst>
      <p:ext uri="{BB962C8B-B14F-4D97-AF65-F5344CB8AC3E}">
        <p14:creationId xmlns:p14="http://schemas.microsoft.com/office/powerpoint/2010/main" val="2770552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txBox="1">
            <a:spLocks/>
          </p:cNvSpPr>
          <p:nvPr/>
        </p:nvSpPr>
        <p:spPr>
          <a:xfrm>
            <a:off x="11723" y="4476750"/>
            <a:ext cx="8077201" cy="5969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dirty="0" smtClean="0"/>
              <a:t>Translation</a:t>
            </a:r>
            <a:r>
              <a:rPr lang="en-US" dirty="0"/>
              <a:t>: </a:t>
            </a:r>
            <a:r>
              <a:rPr lang="en-US" b="1" dirty="0">
                <a:solidFill>
                  <a:schemeClr val="accent1">
                    <a:lumMod val="60000"/>
                    <a:lumOff val="40000"/>
                  </a:schemeClr>
                </a:solidFill>
              </a:rPr>
              <a:t>Creation of the data set</a:t>
            </a:r>
          </a:p>
          <a:p>
            <a:r>
              <a:rPr lang="en-US" dirty="0" smtClean="0"/>
              <a:t/>
            </a:r>
            <a:br>
              <a:rPr lang="en-US" dirty="0" smtClean="0"/>
            </a:br>
            <a:endParaRPr lang="nl-BE" dirty="0"/>
          </a:p>
        </p:txBody>
      </p:sp>
    </p:spTree>
    <p:extLst>
      <p:ext uri="{BB962C8B-B14F-4D97-AF65-F5344CB8AC3E}">
        <p14:creationId xmlns:p14="http://schemas.microsoft.com/office/powerpoint/2010/main" val="1957559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54" y="0"/>
            <a:ext cx="9116646" cy="5143500"/>
          </a:xfrm>
          <a:prstGeom prst="rect">
            <a:avLst/>
          </a:prstGeom>
        </p:spPr>
      </p:pic>
      <p:sp>
        <p:nvSpPr>
          <p:cNvPr id="4" name="Title 1"/>
          <p:cNvSpPr txBox="1">
            <a:spLocks/>
          </p:cNvSpPr>
          <p:nvPr/>
        </p:nvSpPr>
        <p:spPr>
          <a:xfrm>
            <a:off x="11723" y="4476750"/>
            <a:ext cx="8077201" cy="5969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dirty="0"/>
              <a:t>Visualization: </a:t>
            </a:r>
            <a:r>
              <a:rPr lang="en-US" b="1" dirty="0">
                <a:solidFill>
                  <a:schemeClr val="accent1">
                    <a:lumMod val="60000"/>
                    <a:lumOff val="40000"/>
                  </a:schemeClr>
                </a:solidFill>
              </a:rPr>
              <a:t>Power BI in action</a:t>
            </a:r>
            <a:r>
              <a:rPr lang="en-US" dirty="0" smtClean="0"/>
              <a:t/>
            </a:r>
            <a:br>
              <a:rPr lang="en-US" dirty="0" smtClean="0"/>
            </a:br>
            <a:endParaRPr lang="nl-BE" dirty="0"/>
          </a:p>
        </p:txBody>
      </p:sp>
    </p:spTree>
    <p:extLst>
      <p:ext uri="{BB962C8B-B14F-4D97-AF65-F5344CB8AC3E}">
        <p14:creationId xmlns:p14="http://schemas.microsoft.com/office/powerpoint/2010/main" val="4241564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Session objectives</a:t>
            </a:r>
            <a:endParaRPr lang="de-CH" dirty="0"/>
          </a:p>
        </p:txBody>
      </p:sp>
      <p:sp>
        <p:nvSpPr>
          <p:cNvPr id="3" name="Content Placeholder 2"/>
          <p:cNvSpPr>
            <a:spLocks noGrp="1"/>
          </p:cNvSpPr>
          <p:nvPr>
            <p:ph idx="1"/>
          </p:nvPr>
        </p:nvSpPr>
        <p:spPr/>
        <p:txBody>
          <a:bodyPr/>
          <a:lstStyle/>
          <a:p>
            <a:pPr lvl="1"/>
            <a:r>
              <a:rPr lang="de-CH" dirty="0" smtClean="0"/>
              <a:t>Position Power BI </a:t>
            </a:r>
            <a:r>
              <a:rPr lang="de-CH" dirty="0" err="1" smtClean="0"/>
              <a:t>added</a:t>
            </a:r>
            <a:r>
              <a:rPr lang="de-CH" dirty="0" smtClean="0"/>
              <a:t> </a:t>
            </a:r>
            <a:r>
              <a:rPr lang="de-CH" dirty="0" err="1" smtClean="0"/>
              <a:t>value</a:t>
            </a:r>
            <a:endParaRPr lang="de-CH" dirty="0" smtClean="0"/>
          </a:p>
          <a:p>
            <a:pPr lvl="1"/>
            <a:r>
              <a:rPr lang="de-CH" dirty="0" err="1" smtClean="0"/>
              <a:t>Provide</a:t>
            </a:r>
            <a:r>
              <a:rPr lang="de-CH" dirty="0" smtClean="0"/>
              <a:t> an </a:t>
            </a:r>
            <a:r>
              <a:rPr lang="de-CH" dirty="0" err="1" smtClean="0"/>
              <a:t>overview</a:t>
            </a:r>
            <a:r>
              <a:rPr lang="de-CH" dirty="0" smtClean="0"/>
              <a:t> </a:t>
            </a:r>
            <a:r>
              <a:rPr lang="de-CH" dirty="0" err="1" smtClean="0"/>
              <a:t>of</a:t>
            </a:r>
            <a:r>
              <a:rPr lang="de-CH" dirty="0" smtClean="0"/>
              <a:t> </a:t>
            </a:r>
            <a:r>
              <a:rPr lang="de-CH" dirty="0" err="1" smtClean="0"/>
              <a:t>the</a:t>
            </a:r>
            <a:r>
              <a:rPr lang="de-CH" dirty="0" smtClean="0"/>
              <a:t> </a:t>
            </a:r>
            <a:r>
              <a:rPr lang="de-CH" dirty="0" err="1" smtClean="0"/>
              <a:t>new</a:t>
            </a:r>
            <a:r>
              <a:rPr lang="de-CH" dirty="0" smtClean="0"/>
              <a:t> Power BI </a:t>
            </a:r>
            <a:r>
              <a:rPr lang="de-CH" dirty="0" err="1" smtClean="0"/>
              <a:t>experience</a:t>
            </a:r>
            <a:endParaRPr lang="de-CH" dirty="0" smtClean="0"/>
          </a:p>
          <a:p>
            <a:pPr lvl="1"/>
            <a:r>
              <a:rPr lang="de-CH" dirty="0" err="1" smtClean="0"/>
              <a:t>Provide</a:t>
            </a:r>
            <a:r>
              <a:rPr lang="de-CH" dirty="0" smtClean="0"/>
              <a:t> an end-</a:t>
            </a:r>
            <a:r>
              <a:rPr lang="de-CH" dirty="0" err="1" smtClean="0"/>
              <a:t>to</a:t>
            </a:r>
            <a:r>
              <a:rPr lang="de-CH" dirty="0" smtClean="0"/>
              <a:t>-end Private Cloud </a:t>
            </a:r>
            <a:r>
              <a:rPr lang="de-CH" dirty="0" err="1" smtClean="0"/>
              <a:t>example</a:t>
            </a:r>
            <a:endParaRPr lang="de-CH" dirty="0"/>
          </a:p>
          <a:p>
            <a:pPr lvl="1"/>
            <a:r>
              <a:rPr lang="de-CH" dirty="0" err="1" smtClean="0"/>
              <a:t>Demonstrate</a:t>
            </a:r>
            <a:r>
              <a:rPr lang="de-CH" dirty="0" smtClean="0"/>
              <a:t> power </a:t>
            </a:r>
            <a:r>
              <a:rPr lang="de-CH" dirty="0" err="1" smtClean="0"/>
              <a:t>of</a:t>
            </a:r>
            <a:r>
              <a:rPr lang="de-CH" dirty="0" smtClean="0"/>
              <a:t> Power BI </a:t>
            </a:r>
            <a:r>
              <a:rPr lang="de-CH" dirty="0" err="1" smtClean="0"/>
              <a:t>for</a:t>
            </a:r>
            <a:r>
              <a:rPr lang="de-CH" dirty="0" smtClean="0"/>
              <a:t> </a:t>
            </a:r>
            <a:r>
              <a:rPr lang="de-CH" dirty="0" err="1" smtClean="0"/>
              <a:t>business</a:t>
            </a:r>
            <a:r>
              <a:rPr lang="de-CH" dirty="0" smtClean="0"/>
              <a:t> </a:t>
            </a:r>
          </a:p>
          <a:p>
            <a:pPr lvl="1"/>
            <a:endParaRPr lang="de-CH" dirty="0"/>
          </a:p>
          <a:p>
            <a:pPr marL="355600" lvl="1" indent="0">
              <a:buNone/>
            </a:pPr>
            <a:endParaRPr lang="de-CH" dirty="0" smtClean="0"/>
          </a:p>
          <a:p>
            <a:pPr lvl="1"/>
            <a:endParaRPr lang="de-CH" dirty="0" smtClean="0"/>
          </a:p>
          <a:p>
            <a:pPr marL="355600" lvl="1" indent="0">
              <a:buNone/>
            </a:pPr>
            <a:endParaRPr lang="de-CH" dirty="0" smtClean="0"/>
          </a:p>
          <a:p>
            <a:pPr marL="355600" lvl="1" indent="0">
              <a:buNone/>
            </a:pPr>
            <a:endParaRPr lang="de-CH" dirty="0" smtClean="0"/>
          </a:p>
          <a:p>
            <a:pPr marL="355600" lvl="1" indent="0">
              <a:buNone/>
            </a:pPr>
            <a:endParaRPr lang="de-CH" dirty="0" smtClean="0"/>
          </a:p>
        </p:txBody>
      </p:sp>
    </p:spTree>
    <p:extLst>
      <p:ext uri="{BB962C8B-B14F-4D97-AF65-F5344CB8AC3E}">
        <p14:creationId xmlns:p14="http://schemas.microsoft.com/office/powerpoint/2010/main" val="248836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20200" cy="5143500"/>
          </a:xfrm>
          <a:prstGeom prst="rect">
            <a:avLst/>
          </a:prstGeom>
        </p:spPr>
      </p:pic>
      <p:sp>
        <p:nvSpPr>
          <p:cNvPr id="4" name="Title 1"/>
          <p:cNvSpPr txBox="1">
            <a:spLocks/>
          </p:cNvSpPr>
          <p:nvPr/>
        </p:nvSpPr>
        <p:spPr>
          <a:xfrm>
            <a:off x="11723" y="4476750"/>
            <a:ext cx="5855677" cy="5969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chemeClr val="bg1">
                    <a:lumMod val="85000"/>
                  </a:schemeClr>
                </a:solidFill>
                <a:latin typeface="Segoe UI Light" pitchFamily="34" charset="0"/>
                <a:ea typeface="Segoe UI" pitchFamily="34" charset="0"/>
                <a:cs typeface="Segoe UI" pitchFamily="34" charset="0"/>
              </a:defRPr>
            </a:lvl1pPr>
          </a:lstStyle>
          <a:p>
            <a:r>
              <a:rPr lang="en-US" dirty="0">
                <a:solidFill>
                  <a:schemeClr val="tx1"/>
                </a:solidFill>
              </a:rPr>
              <a:t>Hand-over: </a:t>
            </a:r>
            <a:r>
              <a:rPr lang="en-US" b="1" dirty="0">
                <a:solidFill>
                  <a:schemeClr val="accent1">
                    <a:lumMod val="60000"/>
                    <a:lumOff val="40000"/>
                  </a:schemeClr>
                </a:solidFill>
              </a:rPr>
              <a:t>Share the solution</a:t>
            </a:r>
            <a:r>
              <a:rPr lang="en-US" dirty="0" smtClean="0"/>
              <a:t/>
            </a:r>
            <a:br>
              <a:rPr lang="en-US" dirty="0" smtClean="0"/>
            </a:br>
            <a:endParaRPr lang="nl-BE" dirty="0"/>
          </a:p>
        </p:txBody>
      </p:sp>
    </p:spTree>
    <p:extLst>
      <p:ext uri="{BB962C8B-B14F-4D97-AF65-F5344CB8AC3E}">
        <p14:creationId xmlns:p14="http://schemas.microsoft.com/office/powerpoint/2010/main" val="25063063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5485"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sz="3200" dirty="0">
                <a:gradFill>
                  <a:gsLst>
                    <a:gs pos="0">
                      <a:schemeClr val="bg1"/>
                    </a:gs>
                    <a:gs pos="100000">
                      <a:schemeClr val="bg1"/>
                    </a:gs>
                  </a:gsLst>
                  <a:lin ang="5400000" scaled="1"/>
                </a:gradFill>
              </a:rPr>
              <a:t>Stay connected from </a:t>
            </a:r>
            <a:r>
              <a:rPr lang="en-US" sz="3200" dirty="0" smtClean="0">
                <a:gradFill>
                  <a:gsLst>
                    <a:gs pos="0">
                      <a:schemeClr val="bg1"/>
                    </a:gs>
                    <a:gs pos="100000">
                      <a:schemeClr val="bg1"/>
                    </a:gs>
                  </a:gsLst>
                  <a:lin ang="5400000" scaled="1"/>
                </a:gradFill>
              </a:rPr>
              <a:t>any device</a:t>
            </a:r>
            <a:endParaRPr lang="en-US" sz="2000" dirty="0">
              <a:gradFill>
                <a:gsLst>
                  <a:gs pos="0">
                    <a:schemeClr val="bg1"/>
                  </a:gs>
                  <a:gs pos="100000">
                    <a:schemeClr val="bg1"/>
                  </a:gs>
                </a:gsLst>
                <a:lin ang="5400000" scaled="1"/>
              </a:gradFill>
            </a:endParaRPr>
          </a:p>
        </p:txBody>
      </p:sp>
      <p:sp>
        <p:nvSpPr>
          <p:cNvPr id="35" name="Rectangle 34"/>
          <p:cNvSpPr/>
          <p:nvPr/>
        </p:nvSpPr>
        <p:spPr bwMode="auto">
          <a:xfrm>
            <a:off x="211447" y="1408334"/>
            <a:ext cx="2768687" cy="19087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 Windows devices</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304800" y="278473"/>
            <a:ext cx="2371725" cy="7905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297" y="1657350"/>
            <a:ext cx="5486400" cy="2352881"/>
          </a:xfrm>
          <a:prstGeom prst="rect">
            <a:avLst/>
          </a:prstGeom>
        </p:spPr>
      </p:pic>
      <p:pic>
        <p:nvPicPr>
          <p:cNvPr id="13" name="Picture 12"/>
          <p:cNvPicPr>
            <a:picLocks noChangeAspect="1"/>
          </p:cNvPicPr>
          <p:nvPr/>
        </p:nvPicPr>
        <p:blipFill>
          <a:blip r:embed="rId5"/>
          <a:stretch>
            <a:fillRect/>
          </a:stretch>
        </p:blipFill>
        <p:spPr>
          <a:xfrm>
            <a:off x="2980134" y="4577808"/>
            <a:ext cx="6165847" cy="454468"/>
          </a:xfrm>
          <a:prstGeom prst="rect">
            <a:avLst/>
          </a:prstGeom>
        </p:spPr>
      </p:pic>
    </p:spTree>
    <p:extLst>
      <p:ext uri="{BB962C8B-B14F-4D97-AF65-F5344CB8AC3E}">
        <p14:creationId xmlns:p14="http://schemas.microsoft.com/office/powerpoint/2010/main" val="36374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summary</a:t>
            </a:r>
            <a:endParaRPr lang="en-US" dirty="0"/>
          </a:p>
        </p:txBody>
      </p:sp>
    </p:spTree>
    <p:extLst>
      <p:ext uri="{BB962C8B-B14F-4D97-AF65-F5344CB8AC3E}">
        <p14:creationId xmlns:p14="http://schemas.microsoft.com/office/powerpoint/2010/main" val="25085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Session objectives</a:t>
            </a:r>
            <a:endParaRPr lang="de-CH" dirty="0"/>
          </a:p>
        </p:txBody>
      </p:sp>
      <p:sp>
        <p:nvSpPr>
          <p:cNvPr id="3" name="Content Placeholder 2"/>
          <p:cNvSpPr>
            <a:spLocks noGrp="1"/>
          </p:cNvSpPr>
          <p:nvPr>
            <p:ph idx="1"/>
          </p:nvPr>
        </p:nvSpPr>
        <p:spPr/>
        <p:txBody>
          <a:bodyPr/>
          <a:lstStyle/>
          <a:p>
            <a:pPr lvl="1"/>
            <a:r>
              <a:rPr lang="de-CH" dirty="0" smtClean="0"/>
              <a:t>Position Power BI </a:t>
            </a:r>
            <a:r>
              <a:rPr lang="de-CH" dirty="0" err="1" smtClean="0"/>
              <a:t>added</a:t>
            </a:r>
            <a:r>
              <a:rPr lang="de-CH" dirty="0" smtClean="0"/>
              <a:t> </a:t>
            </a:r>
            <a:r>
              <a:rPr lang="de-CH" dirty="0" err="1" smtClean="0"/>
              <a:t>value</a:t>
            </a:r>
            <a:endParaRPr lang="de-CH" dirty="0" smtClean="0"/>
          </a:p>
          <a:p>
            <a:pPr lvl="1"/>
            <a:r>
              <a:rPr lang="de-CH" dirty="0" err="1" smtClean="0"/>
              <a:t>Provide</a:t>
            </a:r>
            <a:r>
              <a:rPr lang="de-CH" dirty="0" smtClean="0"/>
              <a:t> an </a:t>
            </a:r>
            <a:r>
              <a:rPr lang="de-CH" dirty="0" err="1" smtClean="0"/>
              <a:t>overview</a:t>
            </a:r>
            <a:r>
              <a:rPr lang="de-CH" dirty="0" smtClean="0"/>
              <a:t> </a:t>
            </a:r>
            <a:r>
              <a:rPr lang="de-CH" dirty="0" err="1" smtClean="0"/>
              <a:t>of</a:t>
            </a:r>
            <a:r>
              <a:rPr lang="de-CH" dirty="0" smtClean="0"/>
              <a:t> </a:t>
            </a:r>
            <a:r>
              <a:rPr lang="de-CH" dirty="0" err="1" smtClean="0"/>
              <a:t>the</a:t>
            </a:r>
            <a:r>
              <a:rPr lang="de-CH" dirty="0" smtClean="0"/>
              <a:t> </a:t>
            </a:r>
            <a:r>
              <a:rPr lang="de-CH" dirty="0" err="1" smtClean="0"/>
              <a:t>new</a:t>
            </a:r>
            <a:r>
              <a:rPr lang="de-CH" dirty="0" smtClean="0"/>
              <a:t> Power BI </a:t>
            </a:r>
            <a:r>
              <a:rPr lang="de-CH" dirty="0" err="1" smtClean="0"/>
              <a:t>experience</a:t>
            </a:r>
            <a:endParaRPr lang="de-CH" dirty="0" smtClean="0"/>
          </a:p>
          <a:p>
            <a:pPr lvl="1"/>
            <a:r>
              <a:rPr lang="de-CH" dirty="0" err="1" smtClean="0"/>
              <a:t>Provide</a:t>
            </a:r>
            <a:r>
              <a:rPr lang="de-CH" dirty="0" smtClean="0"/>
              <a:t> an end-</a:t>
            </a:r>
            <a:r>
              <a:rPr lang="de-CH" dirty="0" err="1" smtClean="0"/>
              <a:t>to</a:t>
            </a:r>
            <a:r>
              <a:rPr lang="de-CH" dirty="0" smtClean="0"/>
              <a:t>-end Private Cloud </a:t>
            </a:r>
            <a:r>
              <a:rPr lang="de-CH" dirty="0" err="1" smtClean="0"/>
              <a:t>example</a:t>
            </a:r>
            <a:endParaRPr lang="de-CH" dirty="0"/>
          </a:p>
          <a:p>
            <a:pPr lvl="1"/>
            <a:r>
              <a:rPr lang="de-CH" dirty="0" err="1" smtClean="0"/>
              <a:t>Demonstrate</a:t>
            </a:r>
            <a:r>
              <a:rPr lang="de-CH" dirty="0" smtClean="0"/>
              <a:t> power </a:t>
            </a:r>
            <a:r>
              <a:rPr lang="de-CH" dirty="0" err="1" smtClean="0"/>
              <a:t>of</a:t>
            </a:r>
            <a:r>
              <a:rPr lang="de-CH" dirty="0" smtClean="0"/>
              <a:t> Power BI </a:t>
            </a:r>
            <a:r>
              <a:rPr lang="de-CH" dirty="0" err="1" smtClean="0"/>
              <a:t>for</a:t>
            </a:r>
            <a:r>
              <a:rPr lang="de-CH" dirty="0" smtClean="0"/>
              <a:t> </a:t>
            </a:r>
            <a:r>
              <a:rPr lang="de-CH" dirty="0" err="1" smtClean="0"/>
              <a:t>business</a:t>
            </a:r>
            <a:r>
              <a:rPr lang="de-CH" dirty="0" smtClean="0"/>
              <a:t> </a:t>
            </a:r>
          </a:p>
          <a:p>
            <a:pPr lvl="1"/>
            <a:endParaRPr lang="de-CH" dirty="0"/>
          </a:p>
          <a:p>
            <a:pPr marL="355600" lvl="1" indent="0">
              <a:buNone/>
            </a:pPr>
            <a:endParaRPr lang="de-CH" dirty="0" smtClean="0"/>
          </a:p>
          <a:p>
            <a:pPr lvl="1"/>
            <a:endParaRPr lang="de-CH" dirty="0" smtClean="0"/>
          </a:p>
          <a:p>
            <a:pPr marL="355600" lvl="1" indent="0">
              <a:buNone/>
            </a:pPr>
            <a:endParaRPr lang="de-CH" dirty="0" smtClean="0"/>
          </a:p>
          <a:p>
            <a:pPr marL="355600" lvl="1" indent="0">
              <a:buNone/>
            </a:pPr>
            <a:endParaRPr lang="de-CH" dirty="0" smtClean="0"/>
          </a:p>
          <a:p>
            <a:pPr marL="355600" lvl="1" indent="0">
              <a:buNone/>
            </a:pPr>
            <a:endParaRPr lang="de-CH"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5" y="2828784"/>
            <a:ext cx="3714750" cy="2228850"/>
          </a:xfrm>
          <a:prstGeom prst="rect">
            <a:avLst/>
          </a:prstGeom>
        </p:spPr>
      </p:pic>
    </p:spTree>
    <p:extLst>
      <p:ext uri="{BB962C8B-B14F-4D97-AF65-F5344CB8AC3E}">
        <p14:creationId xmlns:p14="http://schemas.microsoft.com/office/powerpoint/2010/main" val="24532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Getting started</a:t>
            </a:r>
            <a:endParaRPr lang="en-US" dirty="0"/>
          </a:p>
        </p:txBody>
      </p:sp>
      <p:sp>
        <p:nvSpPr>
          <p:cNvPr id="3" name="Content Placeholder 2"/>
          <p:cNvSpPr>
            <a:spLocks noGrp="1"/>
          </p:cNvSpPr>
          <p:nvPr>
            <p:ph idx="1"/>
          </p:nvPr>
        </p:nvSpPr>
        <p:spPr/>
        <p:txBody>
          <a:bodyPr/>
          <a:lstStyle/>
          <a:p>
            <a:r>
              <a:rPr lang="en-US" sz="2400" dirty="0" smtClean="0"/>
              <a:t>Power BI service: </a:t>
            </a:r>
            <a:r>
              <a:rPr lang="en-US" sz="2400" dirty="0" smtClean="0">
                <a:hlinkClick r:id="rId3"/>
              </a:rPr>
              <a:t>https://powerbi.Microsoft.com</a:t>
            </a:r>
            <a:r>
              <a:rPr lang="en-US" sz="2400" dirty="0" smtClean="0"/>
              <a:t> </a:t>
            </a:r>
            <a:endParaRPr lang="en-US" sz="2400" dirty="0"/>
          </a:p>
          <a:p>
            <a:r>
              <a:rPr lang="en-US" sz="2400" dirty="0" smtClean="0"/>
              <a:t>Documents, blogs and community links</a:t>
            </a:r>
            <a:endParaRPr lang="en-US" sz="2400" dirty="0"/>
          </a:p>
          <a:p>
            <a:pPr marL="355600" lvl="1" indent="0">
              <a:buNone/>
            </a:pPr>
            <a:r>
              <a:rPr lang="en-US" sz="2000" dirty="0">
                <a:hlinkClick r:id="rId4"/>
              </a:rPr>
              <a:t>https</a:t>
            </a:r>
            <a:r>
              <a:rPr lang="en-US" sz="2000" dirty="0" smtClean="0">
                <a:hlinkClick r:id="rId4"/>
              </a:rPr>
              <a:t>://support.powerbi.com</a:t>
            </a:r>
            <a:r>
              <a:rPr lang="en-US" sz="2000" dirty="0" smtClean="0"/>
              <a:t> </a:t>
            </a:r>
            <a:endParaRPr lang="en-US" sz="2000" dirty="0"/>
          </a:p>
          <a:p>
            <a:r>
              <a:rPr lang="en-US" sz="2000" dirty="0" smtClean="0"/>
              <a:t>Microsoft Office getting started guides: </a:t>
            </a:r>
            <a:r>
              <a:rPr lang="en-US" sz="2400" dirty="0">
                <a:hlinkClick r:id="rId5"/>
              </a:rPr>
              <a:t>https://</a:t>
            </a:r>
            <a:r>
              <a:rPr lang="en-US" sz="2000" dirty="0">
                <a:hlinkClick r:id="rId5"/>
              </a:rPr>
              <a:t>support.office.com/en-IN/article/Power-BI-Getting-Started-Guides-bd30711a-7ccf-49e8-aafa-2e8f481e675d</a:t>
            </a:r>
            <a:r>
              <a:rPr lang="en-US" sz="2400" dirty="0" smtClean="0"/>
              <a:t> </a:t>
            </a:r>
            <a:endParaRPr lang="en-US" sz="1800" dirty="0" smtClean="0"/>
          </a:p>
          <a:p>
            <a:pPr marL="355600" lvl="1" indent="0">
              <a:buNone/>
            </a:pPr>
            <a:endParaRPr lang="en-US" dirty="0"/>
          </a:p>
        </p:txBody>
      </p:sp>
    </p:spTree>
    <p:extLst>
      <p:ext uri="{BB962C8B-B14F-4D97-AF65-F5344CB8AC3E}">
        <p14:creationId xmlns:p14="http://schemas.microsoft.com/office/powerpoint/2010/main" val="24913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CH" dirty="0" smtClean="0"/>
              <a:t>Thanks To All Our Sponsors</a:t>
            </a:r>
            <a:endParaRPr lang="de-CH" dirty="0"/>
          </a:p>
        </p:txBody>
      </p:sp>
      <p:pic>
        <p:nvPicPr>
          <p:cNvPr id="4" name="Picture 3"/>
          <p:cNvPicPr>
            <a:picLocks noChangeAspect="1"/>
          </p:cNvPicPr>
          <p:nvPr/>
        </p:nvPicPr>
        <p:blipFill>
          <a:blip r:embed="rId2"/>
          <a:stretch>
            <a:fillRect/>
          </a:stretch>
        </p:blipFill>
        <p:spPr>
          <a:xfrm>
            <a:off x="689468" y="2274432"/>
            <a:ext cx="2282332" cy="855875"/>
          </a:xfrm>
          <a:prstGeom prst="rect">
            <a:avLst/>
          </a:prstGeom>
          <a:effectLst/>
        </p:spPr>
      </p:pic>
      <p:pic>
        <p:nvPicPr>
          <p:cNvPr id="5" name="Picture 4"/>
          <p:cNvPicPr>
            <a:picLocks noChangeAspect="1"/>
          </p:cNvPicPr>
          <p:nvPr/>
        </p:nvPicPr>
        <p:blipFill>
          <a:blip r:embed="rId3"/>
          <a:stretch>
            <a:fillRect/>
          </a:stretch>
        </p:blipFill>
        <p:spPr>
          <a:xfrm>
            <a:off x="3437904" y="2274432"/>
            <a:ext cx="2277096" cy="853911"/>
          </a:xfrm>
          <a:prstGeom prst="rect">
            <a:avLst/>
          </a:prstGeom>
          <a:effectLst/>
        </p:spPr>
      </p:pic>
      <p:pic>
        <p:nvPicPr>
          <p:cNvPr id="6" name="Picture 5"/>
          <p:cNvPicPr>
            <a:picLocks noChangeAspect="1"/>
          </p:cNvPicPr>
          <p:nvPr/>
        </p:nvPicPr>
        <p:blipFill>
          <a:blip r:embed="rId4"/>
          <a:stretch>
            <a:fillRect/>
          </a:stretch>
        </p:blipFill>
        <p:spPr>
          <a:xfrm>
            <a:off x="6181104" y="2276396"/>
            <a:ext cx="2277096" cy="853911"/>
          </a:xfrm>
          <a:prstGeom prst="rect">
            <a:avLst/>
          </a:prstGeom>
          <a:effectLst/>
        </p:spPr>
      </p:pic>
      <p:pic>
        <p:nvPicPr>
          <p:cNvPr id="7" name="Picture 6"/>
          <p:cNvPicPr>
            <a:picLocks noChangeAspect="1"/>
          </p:cNvPicPr>
          <p:nvPr/>
        </p:nvPicPr>
        <p:blipFill>
          <a:blip r:embed="rId5"/>
          <a:stretch>
            <a:fillRect/>
          </a:stretch>
        </p:blipFill>
        <p:spPr>
          <a:xfrm>
            <a:off x="176698" y="3343312"/>
            <a:ext cx="1072669" cy="429068"/>
          </a:xfrm>
          <a:prstGeom prst="rect">
            <a:avLst/>
          </a:prstGeom>
          <a:effectLst/>
        </p:spPr>
      </p:pic>
      <p:pic>
        <p:nvPicPr>
          <p:cNvPr id="8" name="Picture 7"/>
          <p:cNvPicPr>
            <a:picLocks noChangeAspect="1"/>
          </p:cNvPicPr>
          <p:nvPr/>
        </p:nvPicPr>
        <p:blipFill>
          <a:blip r:embed="rId6"/>
          <a:stretch>
            <a:fillRect/>
          </a:stretch>
        </p:blipFill>
        <p:spPr>
          <a:xfrm>
            <a:off x="1274453" y="3343312"/>
            <a:ext cx="1072669" cy="429068"/>
          </a:xfrm>
          <a:prstGeom prst="rect">
            <a:avLst/>
          </a:prstGeom>
          <a:effectLst/>
        </p:spPr>
      </p:pic>
      <p:pic>
        <p:nvPicPr>
          <p:cNvPr id="9" name="Picture 8"/>
          <p:cNvPicPr>
            <a:picLocks noChangeAspect="1"/>
          </p:cNvPicPr>
          <p:nvPr/>
        </p:nvPicPr>
        <p:blipFill>
          <a:blip r:embed="rId7"/>
          <a:stretch>
            <a:fillRect/>
          </a:stretch>
        </p:blipFill>
        <p:spPr>
          <a:xfrm>
            <a:off x="5664642" y="3343312"/>
            <a:ext cx="1072669" cy="429068"/>
          </a:xfrm>
          <a:prstGeom prst="rect">
            <a:avLst/>
          </a:prstGeom>
          <a:effectLst/>
        </p:spPr>
      </p:pic>
      <p:pic>
        <p:nvPicPr>
          <p:cNvPr id="10" name="Picture 9"/>
          <p:cNvPicPr>
            <a:picLocks noChangeAspect="1"/>
          </p:cNvPicPr>
          <p:nvPr/>
        </p:nvPicPr>
        <p:blipFill>
          <a:blip r:embed="rId8"/>
          <a:stretch>
            <a:fillRect/>
          </a:stretch>
        </p:blipFill>
        <p:spPr>
          <a:xfrm>
            <a:off x="2372208" y="3344651"/>
            <a:ext cx="1069322" cy="427729"/>
          </a:xfrm>
          <a:prstGeom prst="rect">
            <a:avLst/>
          </a:prstGeom>
          <a:effectLst/>
        </p:spPr>
      </p:pic>
      <p:pic>
        <p:nvPicPr>
          <p:cNvPr id="11" name="Picture 10"/>
          <p:cNvPicPr>
            <a:picLocks noChangeAspect="1"/>
          </p:cNvPicPr>
          <p:nvPr/>
        </p:nvPicPr>
        <p:blipFill rotWithShape="1">
          <a:blip r:embed="rId9"/>
          <a:srcRect l="1" r="924"/>
          <a:stretch/>
        </p:blipFill>
        <p:spPr>
          <a:xfrm>
            <a:off x="3466384" y="3343312"/>
            <a:ext cx="1062754" cy="429068"/>
          </a:xfrm>
          <a:prstGeom prst="rect">
            <a:avLst/>
          </a:prstGeom>
          <a:effectLst/>
        </p:spPr>
      </p:pic>
      <p:pic>
        <p:nvPicPr>
          <p:cNvPr id="12" name="Picture 11"/>
          <p:cNvPicPr>
            <a:picLocks noChangeAspect="1"/>
          </p:cNvPicPr>
          <p:nvPr/>
        </p:nvPicPr>
        <p:blipFill>
          <a:blip r:embed="rId10"/>
          <a:stretch>
            <a:fillRect/>
          </a:stretch>
        </p:blipFill>
        <p:spPr>
          <a:xfrm>
            <a:off x="4565341" y="3343088"/>
            <a:ext cx="1073228" cy="429292"/>
          </a:xfrm>
          <a:prstGeom prst="rect">
            <a:avLst/>
          </a:prstGeom>
          <a:effectLst/>
        </p:spPr>
      </p:pic>
      <p:pic>
        <p:nvPicPr>
          <p:cNvPr id="13" name="Picture 12"/>
          <p:cNvPicPr>
            <a:picLocks noChangeAspect="1"/>
          </p:cNvPicPr>
          <p:nvPr/>
        </p:nvPicPr>
        <p:blipFill>
          <a:blip r:embed="rId11"/>
          <a:stretch>
            <a:fillRect/>
          </a:stretch>
        </p:blipFill>
        <p:spPr>
          <a:xfrm>
            <a:off x="7868201" y="3344251"/>
            <a:ext cx="1070323" cy="428129"/>
          </a:xfrm>
          <a:prstGeom prst="rect">
            <a:avLst/>
          </a:prstGeom>
          <a:effectLst/>
        </p:spPr>
      </p:pic>
      <p:pic>
        <p:nvPicPr>
          <p:cNvPr id="14" name="Picture 13"/>
          <p:cNvPicPr>
            <a:picLocks noChangeAspect="1"/>
          </p:cNvPicPr>
          <p:nvPr/>
        </p:nvPicPr>
        <p:blipFill>
          <a:blip r:embed="rId12"/>
          <a:stretch>
            <a:fillRect/>
          </a:stretch>
        </p:blipFill>
        <p:spPr>
          <a:xfrm>
            <a:off x="6763059" y="3341232"/>
            <a:ext cx="1077869" cy="431148"/>
          </a:xfrm>
          <a:prstGeom prst="rect">
            <a:avLst/>
          </a:prstGeom>
          <a:effectLst/>
        </p:spPr>
      </p:pic>
      <p:pic>
        <p:nvPicPr>
          <p:cNvPr id="15" name="Picture 14"/>
          <p:cNvPicPr>
            <a:picLocks noChangeAspect="1"/>
          </p:cNvPicPr>
          <p:nvPr/>
        </p:nvPicPr>
        <p:blipFill>
          <a:blip r:embed="rId13"/>
          <a:stretch>
            <a:fillRect/>
          </a:stretch>
        </p:blipFill>
        <p:spPr>
          <a:xfrm>
            <a:off x="183048" y="3803271"/>
            <a:ext cx="1069322" cy="427729"/>
          </a:xfrm>
          <a:prstGeom prst="rect">
            <a:avLst/>
          </a:prstGeom>
          <a:effectLst/>
        </p:spPr>
      </p:pic>
      <p:pic>
        <p:nvPicPr>
          <p:cNvPr id="16" name="Picture 15"/>
          <p:cNvPicPr>
            <a:picLocks noChangeAspect="1"/>
          </p:cNvPicPr>
          <p:nvPr/>
        </p:nvPicPr>
        <p:blipFill>
          <a:blip r:embed="rId14"/>
          <a:stretch>
            <a:fillRect/>
          </a:stretch>
        </p:blipFill>
        <p:spPr>
          <a:xfrm>
            <a:off x="1274453" y="3803271"/>
            <a:ext cx="1072669" cy="429068"/>
          </a:xfrm>
          <a:prstGeom prst="rect">
            <a:avLst/>
          </a:prstGeom>
          <a:effectLst/>
        </p:spPr>
      </p:pic>
      <p:pic>
        <p:nvPicPr>
          <p:cNvPr id="17" name="Picture 16"/>
          <p:cNvPicPr>
            <a:picLocks noChangeAspect="1"/>
          </p:cNvPicPr>
          <p:nvPr/>
        </p:nvPicPr>
        <p:blipFill>
          <a:blip r:embed="rId15"/>
          <a:stretch>
            <a:fillRect/>
          </a:stretch>
        </p:blipFill>
        <p:spPr>
          <a:xfrm>
            <a:off x="2372208" y="3803271"/>
            <a:ext cx="1070323" cy="428129"/>
          </a:xfrm>
          <a:prstGeom prst="rect">
            <a:avLst/>
          </a:prstGeom>
          <a:effectLst/>
        </p:spPr>
      </p:pic>
      <p:pic>
        <p:nvPicPr>
          <p:cNvPr id="18" name="Picture 17"/>
          <p:cNvPicPr>
            <a:picLocks noChangeAspect="1"/>
          </p:cNvPicPr>
          <p:nvPr/>
        </p:nvPicPr>
        <p:blipFill>
          <a:blip r:embed="rId16"/>
          <a:stretch>
            <a:fillRect/>
          </a:stretch>
        </p:blipFill>
        <p:spPr>
          <a:xfrm>
            <a:off x="3468293" y="3803271"/>
            <a:ext cx="1069038" cy="427616"/>
          </a:xfrm>
          <a:prstGeom prst="rect">
            <a:avLst/>
          </a:prstGeom>
          <a:effectLst/>
        </p:spPr>
      </p:pic>
      <p:pic>
        <p:nvPicPr>
          <p:cNvPr id="19" name="Picture 18"/>
          <p:cNvPicPr>
            <a:picLocks noChangeAspect="1"/>
          </p:cNvPicPr>
          <p:nvPr/>
        </p:nvPicPr>
        <p:blipFill>
          <a:blip r:embed="rId17"/>
          <a:stretch>
            <a:fillRect/>
          </a:stretch>
        </p:blipFill>
        <p:spPr>
          <a:xfrm>
            <a:off x="4566711" y="3803271"/>
            <a:ext cx="1073228" cy="429292"/>
          </a:xfrm>
          <a:prstGeom prst="rect">
            <a:avLst/>
          </a:prstGeom>
          <a:effectLst/>
        </p:spPr>
      </p:pic>
      <p:pic>
        <p:nvPicPr>
          <p:cNvPr id="20" name="Picture 19"/>
          <p:cNvPicPr>
            <a:picLocks noChangeAspect="1"/>
          </p:cNvPicPr>
          <p:nvPr/>
        </p:nvPicPr>
        <p:blipFill>
          <a:blip r:embed="rId18"/>
          <a:stretch>
            <a:fillRect/>
          </a:stretch>
        </p:blipFill>
        <p:spPr>
          <a:xfrm>
            <a:off x="5666365" y="3803271"/>
            <a:ext cx="1077756" cy="431102"/>
          </a:xfrm>
          <a:prstGeom prst="rect">
            <a:avLst/>
          </a:prstGeom>
          <a:effectLst/>
        </p:spPr>
      </p:pic>
      <p:pic>
        <p:nvPicPr>
          <p:cNvPr id="21" name="Picture 20"/>
          <p:cNvPicPr>
            <a:picLocks noChangeAspect="1"/>
          </p:cNvPicPr>
          <p:nvPr/>
        </p:nvPicPr>
        <p:blipFill>
          <a:blip r:embed="rId19"/>
          <a:stretch>
            <a:fillRect/>
          </a:stretch>
        </p:blipFill>
        <p:spPr>
          <a:xfrm>
            <a:off x="6766428" y="3803271"/>
            <a:ext cx="1073328" cy="429331"/>
          </a:xfrm>
          <a:prstGeom prst="rect">
            <a:avLst/>
          </a:prstGeom>
          <a:effectLst/>
        </p:spPr>
      </p:pic>
      <p:pic>
        <p:nvPicPr>
          <p:cNvPr id="22" name="Picture 21"/>
          <p:cNvPicPr>
            <a:picLocks noChangeAspect="1"/>
          </p:cNvPicPr>
          <p:nvPr/>
        </p:nvPicPr>
        <p:blipFill>
          <a:blip r:embed="rId20"/>
          <a:stretch>
            <a:fillRect/>
          </a:stretch>
        </p:blipFill>
        <p:spPr>
          <a:xfrm>
            <a:off x="7866234" y="3803271"/>
            <a:ext cx="1077756" cy="431102"/>
          </a:xfrm>
          <a:prstGeom prst="rect">
            <a:avLst/>
          </a:prstGeom>
          <a:effectLst/>
        </p:spPr>
      </p:pic>
      <p:pic>
        <p:nvPicPr>
          <p:cNvPr id="23" name="Picture 22"/>
          <p:cNvPicPr>
            <a:picLocks noChangeAspect="1"/>
          </p:cNvPicPr>
          <p:nvPr/>
        </p:nvPicPr>
        <p:blipFill>
          <a:blip r:embed="rId21"/>
          <a:stretch>
            <a:fillRect/>
          </a:stretch>
        </p:blipFill>
        <p:spPr>
          <a:xfrm>
            <a:off x="4193694" y="4408032"/>
            <a:ext cx="743293" cy="297318"/>
          </a:xfrm>
          <a:prstGeom prst="rect">
            <a:avLst/>
          </a:prstGeom>
          <a:effectLst/>
        </p:spPr>
      </p:pic>
    </p:spTree>
    <p:extLst>
      <p:ext uri="{BB962C8B-B14F-4D97-AF65-F5344CB8AC3E}">
        <p14:creationId xmlns:p14="http://schemas.microsoft.com/office/powerpoint/2010/main" val="7696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CH" dirty="0" smtClean="0"/>
              <a:t>We Need Your Feedback</a:t>
            </a:r>
            <a:endParaRPr lang="de-CH" dirty="0"/>
          </a:p>
        </p:txBody>
      </p:sp>
      <p:sp>
        <p:nvSpPr>
          <p:cNvPr id="24" name="Content Placeholder 2"/>
          <p:cNvSpPr txBox="1">
            <a:spLocks/>
          </p:cNvSpPr>
          <p:nvPr/>
        </p:nvSpPr>
        <p:spPr>
          <a:xfrm>
            <a:off x="250825" y="2800350"/>
            <a:ext cx="8642350" cy="2219672"/>
          </a:xfrm>
          <a:prstGeom prst="rect">
            <a:avLst/>
          </a:prstGeom>
        </p:spPr>
        <p:txBody>
          <a:bodyPr/>
          <a:lstStyle>
            <a:lvl1pPr marL="355600" indent="-355600" algn="l" defTabSz="914400" rtl="0" eaLnBrk="1" latinLnBrk="0" hangingPunct="1">
              <a:spcBef>
                <a:spcPct val="20000"/>
              </a:spcBef>
              <a:buFont typeface="Symbol" pitchFamily="18" charset="2"/>
              <a:buChar char="-"/>
              <a:defRPr sz="2600" kern="1200">
                <a:solidFill>
                  <a:schemeClr val="bg1">
                    <a:lumMod val="85000"/>
                  </a:schemeClr>
                </a:solidFill>
                <a:latin typeface="Segoe UI Light" pitchFamily="34" charset="0"/>
                <a:ea typeface="Segoe UI" pitchFamily="34" charset="0"/>
                <a:cs typeface="Segoe UI" pitchFamily="34" charset="0"/>
              </a:defRPr>
            </a:lvl1pPr>
            <a:lvl2pPr marL="719138" indent="-363538" algn="l" defTabSz="914400" rtl="0" eaLnBrk="1" latinLnBrk="0" hangingPunct="1">
              <a:spcBef>
                <a:spcPct val="20000"/>
              </a:spcBef>
              <a:buFont typeface="Symbol" pitchFamily="18" charset="2"/>
              <a:buChar char="-"/>
              <a:defRPr sz="2400" kern="1200">
                <a:solidFill>
                  <a:schemeClr val="bg1">
                    <a:lumMod val="85000"/>
                  </a:schemeClr>
                </a:solidFill>
                <a:latin typeface="Segoe UI Light" pitchFamily="34" charset="0"/>
                <a:ea typeface="Segoe UI" pitchFamily="34" charset="0"/>
                <a:cs typeface="Segoe UI" pitchFamily="34" charset="0"/>
              </a:defRPr>
            </a:lvl2pPr>
            <a:lvl3pPr marL="1074738" indent="-355600" algn="l" defTabSz="914400" rtl="0" eaLnBrk="1" latinLnBrk="0" hangingPunct="1">
              <a:spcBef>
                <a:spcPct val="20000"/>
              </a:spcBef>
              <a:buFont typeface="Symbol" pitchFamily="18" charset="2"/>
              <a:buChar char="-"/>
              <a:defRPr sz="2200" kern="1200">
                <a:solidFill>
                  <a:schemeClr val="bg1">
                    <a:lumMod val="85000"/>
                  </a:schemeClr>
                </a:solidFill>
                <a:latin typeface="Segoe UI Light" pitchFamily="34" charset="0"/>
                <a:ea typeface="Segoe UI" pitchFamily="34" charset="0"/>
                <a:cs typeface="Segoe UI" pitchFamily="34" charset="0"/>
              </a:defRPr>
            </a:lvl3pPr>
            <a:lvl4pPr marL="1436688" indent="-361950"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4pPr>
            <a:lvl5pPr marL="1793875" indent="-357188" algn="l" defTabSz="914400" rtl="0" eaLnBrk="1" latinLnBrk="0" hangingPunct="1">
              <a:spcBef>
                <a:spcPct val="20000"/>
              </a:spcBef>
              <a:buFont typeface="Symbol" pitchFamily="18" charset="2"/>
              <a:buChar char="-"/>
              <a:defRPr sz="2000" kern="1200">
                <a:solidFill>
                  <a:schemeClr val="bg1">
                    <a:lumMod val="85000"/>
                  </a:schemeClr>
                </a:solidFill>
                <a:latin typeface="Segoe UI Light"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de-CH" sz="2200" dirty="0" smtClean="0"/>
              <a:t>SCU Europe session planner [planning.systemcenteruniverse.ch]</a:t>
            </a:r>
          </a:p>
          <a:p>
            <a:pPr>
              <a:buFont typeface="Wingdings" panose="05000000000000000000" pitchFamily="2" charset="2"/>
              <a:buChar char="§"/>
            </a:pPr>
            <a:r>
              <a:rPr lang="de-CH" sz="2200" dirty="0" smtClean="0"/>
              <a:t>SCU Europe WP app</a:t>
            </a:r>
          </a:p>
          <a:p>
            <a:pPr>
              <a:buFont typeface="Wingdings" panose="05000000000000000000" pitchFamily="2" charset="2"/>
              <a:buChar char="§"/>
            </a:pPr>
            <a:r>
              <a:rPr lang="de-CH" sz="2200" dirty="0" smtClean="0"/>
              <a:t>Watch out for a survey invitation after the conference</a:t>
            </a:r>
          </a:p>
        </p:txBody>
      </p:sp>
    </p:spTree>
    <p:extLst>
      <p:ext uri="{BB962C8B-B14F-4D97-AF65-F5344CB8AC3E}">
        <p14:creationId xmlns:p14="http://schemas.microsoft.com/office/powerpoint/2010/main" val="9146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Freeform 20"/>
          <p:cNvSpPr>
            <a:spLocks/>
          </p:cNvSpPr>
          <p:nvPr/>
        </p:nvSpPr>
        <p:spPr bwMode="auto">
          <a:xfrm>
            <a:off x="1668040" y="2911019"/>
            <a:ext cx="749562" cy="428950"/>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w="38100">
            <a:noFill/>
          </a:ln>
        </p:spPr>
        <p:txBody>
          <a:bodyPr vert="horz" wrap="square" lIns="68570" tIns="34285" rIns="68570" bIns="34285" numCol="1" anchor="t" anchorCtr="0" compatLnSpc="1">
            <a:prstTxWarp prst="textNoShape">
              <a:avLst/>
            </a:prstTxWarp>
          </a:bodyPr>
          <a:lstStyle/>
          <a:p>
            <a:pPr marL="0" marR="0" lvl="0" indent="0" algn="l" defTabSz="685739"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Calibri"/>
              <a:ea typeface="+mn-ea"/>
              <a:cs typeface="+mn-cs"/>
            </a:endParaRPr>
          </a:p>
        </p:txBody>
      </p:sp>
      <p:grpSp>
        <p:nvGrpSpPr>
          <p:cNvPr id="450" name="Group 449"/>
          <p:cNvGrpSpPr/>
          <p:nvPr/>
        </p:nvGrpSpPr>
        <p:grpSpPr>
          <a:xfrm>
            <a:off x="447110" y="2827925"/>
            <a:ext cx="403610" cy="634433"/>
            <a:chOff x="5916613" y="-1050925"/>
            <a:chExt cx="611187" cy="1004887"/>
          </a:xfrm>
          <a:solidFill>
            <a:schemeClr val="bg1"/>
          </a:solidFill>
        </p:grpSpPr>
        <p:sp>
          <p:nvSpPr>
            <p:cNvPr id="451" name="Freeform 74"/>
            <p:cNvSpPr>
              <a:spLocks/>
            </p:cNvSpPr>
            <p:nvPr/>
          </p:nvSpPr>
          <p:spPr bwMode="auto">
            <a:xfrm>
              <a:off x="6037263" y="-812800"/>
              <a:ext cx="369887" cy="647700"/>
            </a:xfrm>
            <a:custGeom>
              <a:avLst/>
              <a:gdLst>
                <a:gd name="T0" fmla="*/ 35 w 58"/>
                <a:gd name="T1" fmla="*/ 45 h 103"/>
                <a:gd name="T2" fmla="*/ 35 w 58"/>
                <a:gd name="T3" fmla="*/ 0 h 103"/>
                <a:gd name="T4" fmla="*/ 23 w 58"/>
                <a:gd name="T5" fmla="*/ 0 h 103"/>
                <a:gd name="T6" fmla="*/ 23 w 58"/>
                <a:gd name="T7" fmla="*/ 45 h 103"/>
                <a:gd name="T8" fmla="*/ 0 w 58"/>
                <a:gd name="T9" fmla="*/ 74 h 103"/>
                <a:gd name="T10" fmla="*/ 29 w 58"/>
                <a:gd name="T11" fmla="*/ 103 h 103"/>
                <a:gd name="T12" fmla="*/ 58 w 58"/>
                <a:gd name="T13" fmla="*/ 74 h 103"/>
                <a:gd name="T14" fmla="*/ 35 w 58"/>
                <a:gd name="T15" fmla="*/ 45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3">
                  <a:moveTo>
                    <a:pt x="35" y="45"/>
                  </a:moveTo>
                  <a:cubicBezTo>
                    <a:pt x="35" y="0"/>
                    <a:pt x="35" y="0"/>
                    <a:pt x="35" y="0"/>
                  </a:cubicBezTo>
                  <a:cubicBezTo>
                    <a:pt x="23" y="0"/>
                    <a:pt x="23" y="0"/>
                    <a:pt x="23" y="0"/>
                  </a:cubicBezTo>
                  <a:cubicBezTo>
                    <a:pt x="23" y="45"/>
                    <a:pt x="23" y="45"/>
                    <a:pt x="23" y="45"/>
                  </a:cubicBezTo>
                  <a:cubicBezTo>
                    <a:pt x="10" y="48"/>
                    <a:pt x="0" y="60"/>
                    <a:pt x="0" y="74"/>
                  </a:cubicBezTo>
                  <a:cubicBezTo>
                    <a:pt x="0" y="90"/>
                    <a:pt x="13" y="103"/>
                    <a:pt x="29" y="103"/>
                  </a:cubicBezTo>
                  <a:cubicBezTo>
                    <a:pt x="45" y="103"/>
                    <a:pt x="58" y="90"/>
                    <a:pt x="58" y="74"/>
                  </a:cubicBezTo>
                  <a:cubicBezTo>
                    <a:pt x="58" y="60"/>
                    <a:pt x="48" y="48"/>
                    <a:pt x="35" y="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52" name="Freeform 75"/>
            <p:cNvSpPr>
              <a:spLocks noEditPoints="1"/>
            </p:cNvSpPr>
            <p:nvPr/>
          </p:nvSpPr>
          <p:spPr bwMode="auto">
            <a:xfrm>
              <a:off x="5916613" y="-1050925"/>
              <a:ext cx="611187" cy="1004887"/>
            </a:xfrm>
            <a:custGeom>
              <a:avLst/>
              <a:gdLst>
                <a:gd name="T0" fmla="*/ 71 w 96"/>
                <a:gd name="T1" fmla="*/ 69 h 160"/>
                <a:gd name="T2" fmla="*/ 71 w 96"/>
                <a:gd name="T3" fmla="*/ 60 h 160"/>
                <a:gd name="T4" fmla="*/ 79 w 96"/>
                <a:gd name="T5" fmla="*/ 60 h 160"/>
                <a:gd name="T6" fmla="*/ 79 w 96"/>
                <a:gd name="T7" fmla="*/ 52 h 160"/>
                <a:gd name="T8" fmla="*/ 71 w 96"/>
                <a:gd name="T9" fmla="*/ 52 h 160"/>
                <a:gd name="T10" fmla="*/ 71 w 96"/>
                <a:gd name="T11" fmla="*/ 40 h 160"/>
                <a:gd name="T12" fmla="*/ 79 w 96"/>
                <a:gd name="T13" fmla="*/ 40 h 160"/>
                <a:gd name="T14" fmla="*/ 79 w 96"/>
                <a:gd name="T15" fmla="*/ 31 h 160"/>
                <a:gd name="T16" fmla="*/ 71 w 96"/>
                <a:gd name="T17" fmla="*/ 31 h 160"/>
                <a:gd name="T18" fmla="*/ 71 w 96"/>
                <a:gd name="T19" fmla="*/ 23 h 160"/>
                <a:gd name="T20" fmla="*/ 48 w 96"/>
                <a:gd name="T21" fmla="*/ 0 h 160"/>
                <a:gd name="T22" fmla="*/ 25 w 96"/>
                <a:gd name="T23" fmla="*/ 23 h 160"/>
                <a:gd name="T24" fmla="*/ 25 w 96"/>
                <a:gd name="T25" fmla="*/ 69 h 160"/>
                <a:gd name="T26" fmla="*/ 0 w 96"/>
                <a:gd name="T27" fmla="*/ 112 h 160"/>
                <a:gd name="T28" fmla="*/ 48 w 96"/>
                <a:gd name="T29" fmla="*/ 160 h 160"/>
                <a:gd name="T30" fmla="*/ 96 w 96"/>
                <a:gd name="T31" fmla="*/ 112 h 160"/>
                <a:gd name="T32" fmla="*/ 71 w 96"/>
                <a:gd name="T33" fmla="*/ 69 h 160"/>
                <a:gd name="T34" fmla="*/ 48 w 96"/>
                <a:gd name="T35" fmla="*/ 148 h 160"/>
                <a:gd name="T36" fmla="*/ 12 w 96"/>
                <a:gd name="T37" fmla="*/ 112 h 160"/>
                <a:gd name="T38" fmla="*/ 33 w 96"/>
                <a:gd name="T39" fmla="*/ 79 h 160"/>
                <a:gd name="T40" fmla="*/ 37 w 96"/>
                <a:gd name="T41" fmla="*/ 77 h 160"/>
                <a:gd name="T42" fmla="*/ 37 w 96"/>
                <a:gd name="T43" fmla="*/ 23 h 160"/>
                <a:gd name="T44" fmla="*/ 48 w 96"/>
                <a:gd name="T45" fmla="*/ 12 h 160"/>
                <a:gd name="T46" fmla="*/ 59 w 96"/>
                <a:gd name="T47" fmla="*/ 23 h 160"/>
                <a:gd name="T48" fmla="*/ 59 w 96"/>
                <a:gd name="T49" fmla="*/ 77 h 160"/>
                <a:gd name="T50" fmla="*/ 63 w 96"/>
                <a:gd name="T51" fmla="*/ 79 h 160"/>
                <a:gd name="T52" fmla="*/ 84 w 96"/>
                <a:gd name="T53" fmla="*/ 112 h 160"/>
                <a:gd name="T54" fmla="*/ 48 w 96"/>
                <a:gd name="T55" fmla="*/ 14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160">
                  <a:moveTo>
                    <a:pt x="71" y="69"/>
                  </a:moveTo>
                  <a:cubicBezTo>
                    <a:pt x="71" y="60"/>
                    <a:pt x="71" y="60"/>
                    <a:pt x="71" y="60"/>
                  </a:cubicBezTo>
                  <a:cubicBezTo>
                    <a:pt x="79" y="60"/>
                    <a:pt x="79" y="60"/>
                    <a:pt x="79" y="60"/>
                  </a:cubicBezTo>
                  <a:cubicBezTo>
                    <a:pt x="79" y="52"/>
                    <a:pt x="79" y="52"/>
                    <a:pt x="79" y="52"/>
                  </a:cubicBezTo>
                  <a:cubicBezTo>
                    <a:pt x="71" y="52"/>
                    <a:pt x="71" y="52"/>
                    <a:pt x="71" y="52"/>
                  </a:cubicBezTo>
                  <a:cubicBezTo>
                    <a:pt x="71" y="40"/>
                    <a:pt x="71" y="40"/>
                    <a:pt x="71" y="40"/>
                  </a:cubicBezTo>
                  <a:cubicBezTo>
                    <a:pt x="79" y="40"/>
                    <a:pt x="79" y="40"/>
                    <a:pt x="79" y="40"/>
                  </a:cubicBezTo>
                  <a:cubicBezTo>
                    <a:pt x="79" y="31"/>
                    <a:pt x="79" y="31"/>
                    <a:pt x="79" y="31"/>
                  </a:cubicBezTo>
                  <a:cubicBezTo>
                    <a:pt x="71" y="31"/>
                    <a:pt x="71" y="31"/>
                    <a:pt x="71" y="31"/>
                  </a:cubicBezTo>
                  <a:cubicBezTo>
                    <a:pt x="71" y="23"/>
                    <a:pt x="71" y="23"/>
                    <a:pt x="71" y="23"/>
                  </a:cubicBezTo>
                  <a:cubicBezTo>
                    <a:pt x="71" y="11"/>
                    <a:pt x="61" y="0"/>
                    <a:pt x="48" y="0"/>
                  </a:cubicBezTo>
                  <a:cubicBezTo>
                    <a:pt x="35" y="0"/>
                    <a:pt x="25" y="11"/>
                    <a:pt x="25" y="23"/>
                  </a:cubicBezTo>
                  <a:cubicBezTo>
                    <a:pt x="25" y="69"/>
                    <a:pt x="25" y="69"/>
                    <a:pt x="25" y="69"/>
                  </a:cubicBezTo>
                  <a:cubicBezTo>
                    <a:pt x="9" y="78"/>
                    <a:pt x="0" y="94"/>
                    <a:pt x="0" y="112"/>
                  </a:cubicBezTo>
                  <a:cubicBezTo>
                    <a:pt x="0" y="138"/>
                    <a:pt x="21" y="160"/>
                    <a:pt x="48" y="160"/>
                  </a:cubicBezTo>
                  <a:cubicBezTo>
                    <a:pt x="74" y="160"/>
                    <a:pt x="96" y="138"/>
                    <a:pt x="96" y="112"/>
                  </a:cubicBezTo>
                  <a:cubicBezTo>
                    <a:pt x="96" y="94"/>
                    <a:pt x="86" y="78"/>
                    <a:pt x="71" y="69"/>
                  </a:cubicBezTo>
                  <a:close/>
                  <a:moveTo>
                    <a:pt x="48" y="148"/>
                  </a:moveTo>
                  <a:cubicBezTo>
                    <a:pt x="28" y="148"/>
                    <a:pt x="12" y="132"/>
                    <a:pt x="12" y="112"/>
                  </a:cubicBezTo>
                  <a:cubicBezTo>
                    <a:pt x="12" y="97"/>
                    <a:pt x="20" y="84"/>
                    <a:pt x="33" y="79"/>
                  </a:cubicBezTo>
                  <a:cubicBezTo>
                    <a:pt x="37" y="77"/>
                    <a:pt x="37" y="77"/>
                    <a:pt x="37" y="77"/>
                  </a:cubicBezTo>
                  <a:cubicBezTo>
                    <a:pt x="37" y="23"/>
                    <a:pt x="37" y="23"/>
                    <a:pt x="37" y="23"/>
                  </a:cubicBezTo>
                  <a:cubicBezTo>
                    <a:pt x="37" y="17"/>
                    <a:pt x="42" y="12"/>
                    <a:pt x="48" y="12"/>
                  </a:cubicBezTo>
                  <a:cubicBezTo>
                    <a:pt x="54" y="12"/>
                    <a:pt x="59" y="17"/>
                    <a:pt x="59" y="23"/>
                  </a:cubicBezTo>
                  <a:cubicBezTo>
                    <a:pt x="59" y="77"/>
                    <a:pt x="59" y="77"/>
                    <a:pt x="59" y="77"/>
                  </a:cubicBezTo>
                  <a:cubicBezTo>
                    <a:pt x="63" y="79"/>
                    <a:pt x="63" y="79"/>
                    <a:pt x="63" y="79"/>
                  </a:cubicBezTo>
                  <a:cubicBezTo>
                    <a:pt x="76" y="84"/>
                    <a:pt x="84" y="97"/>
                    <a:pt x="84" y="112"/>
                  </a:cubicBezTo>
                  <a:cubicBezTo>
                    <a:pt x="84" y="132"/>
                    <a:pt x="68" y="148"/>
                    <a:pt x="48" y="14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25" name="Group 24"/>
          <p:cNvGrpSpPr/>
          <p:nvPr/>
        </p:nvGrpSpPr>
        <p:grpSpPr>
          <a:xfrm>
            <a:off x="6717589" y="2796759"/>
            <a:ext cx="361507" cy="631174"/>
            <a:chOff x="2002633" y="274980"/>
            <a:chExt cx="420500" cy="734168"/>
          </a:xfrm>
          <a:solidFill>
            <a:schemeClr val="bg1"/>
          </a:solidFill>
        </p:grpSpPr>
        <p:sp>
          <p:nvSpPr>
            <p:cNvPr id="26" name="Freeform 10"/>
            <p:cNvSpPr>
              <a:spLocks/>
            </p:cNvSpPr>
            <p:nvPr/>
          </p:nvSpPr>
          <p:spPr bwMode="auto">
            <a:xfrm>
              <a:off x="2002633" y="274980"/>
              <a:ext cx="420500" cy="515181"/>
            </a:xfrm>
            <a:custGeom>
              <a:avLst/>
              <a:gdLst>
                <a:gd name="T0" fmla="*/ 548 w 548"/>
                <a:gd name="T1" fmla="*/ 274 h 670"/>
                <a:gd name="T2" fmla="*/ 274 w 548"/>
                <a:gd name="T3" fmla="*/ 0 h 670"/>
                <a:gd name="T4" fmla="*/ 0 w 548"/>
                <a:gd name="T5" fmla="*/ 274 h 670"/>
                <a:gd name="T6" fmla="*/ 31 w 548"/>
                <a:gd name="T7" fmla="*/ 400 h 670"/>
                <a:gd name="T8" fmla="*/ 31 w 548"/>
                <a:gd name="T9" fmla="*/ 400 h 670"/>
                <a:gd name="T10" fmla="*/ 31 w 548"/>
                <a:gd name="T11" fmla="*/ 401 h 670"/>
                <a:gd name="T12" fmla="*/ 59 w 548"/>
                <a:gd name="T13" fmla="*/ 444 h 670"/>
                <a:gd name="T14" fmla="*/ 149 w 548"/>
                <a:gd name="T15" fmla="*/ 670 h 670"/>
                <a:gd name="T16" fmla="*/ 402 w 548"/>
                <a:gd name="T17" fmla="*/ 670 h 670"/>
                <a:gd name="T18" fmla="*/ 520 w 548"/>
                <a:gd name="T19" fmla="*/ 400 h 670"/>
                <a:gd name="T20" fmla="*/ 517 w 548"/>
                <a:gd name="T21" fmla="*/ 401 h 670"/>
                <a:gd name="T22" fmla="*/ 548 w 548"/>
                <a:gd name="T23" fmla="*/ 274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670">
                  <a:moveTo>
                    <a:pt x="548" y="274"/>
                  </a:moveTo>
                  <a:cubicBezTo>
                    <a:pt x="548" y="123"/>
                    <a:pt x="426" y="0"/>
                    <a:pt x="274" y="0"/>
                  </a:cubicBezTo>
                  <a:cubicBezTo>
                    <a:pt x="123" y="0"/>
                    <a:pt x="0" y="123"/>
                    <a:pt x="0" y="274"/>
                  </a:cubicBezTo>
                  <a:cubicBezTo>
                    <a:pt x="0" y="320"/>
                    <a:pt x="11" y="363"/>
                    <a:pt x="31" y="400"/>
                  </a:cubicBezTo>
                  <a:cubicBezTo>
                    <a:pt x="31" y="400"/>
                    <a:pt x="31" y="400"/>
                    <a:pt x="31" y="400"/>
                  </a:cubicBezTo>
                  <a:cubicBezTo>
                    <a:pt x="31" y="400"/>
                    <a:pt x="31" y="401"/>
                    <a:pt x="31" y="401"/>
                  </a:cubicBezTo>
                  <a:cubicBezTo>
                    <a:pt x="39" y="416"/>
                    <a:pt x="49" y="430"/>
                    <a:pt x="59" y="444"/>
                  </a:cubicBezTo>
                  <a:cubicBezTo>
                    <a:pt x="146" y="585"/>
                    <a:pt x="149" y="656"/>
                    <a:pt x="149" y="670"/>
                  </a:cubicBezTo>
                  <a:cubicBezTo>
                    <a:pt x="402" y="670"/>
                    <a:pt x="402" y="670"/>
                    <a:pt x="402" y="670"/>
                  </a:cubicBezTo>
                  <a:cubicBezTo>
                    <a:pt x="402" y="654"/>
                    <a:pt x="405" y="570"/>
                    <a:pt x="520" y="400"/>
                  </a:cubicBezTo>
                  <a:cubicBezTo>
                    <a:pt x="517" y="401"/>
                    <a:pt x="517" y="401"/>
                    <a:pt x="517" y="401"/>
                  </a:cubicBezTo>
                  <a:cubicBezTo>
                    <a:pt x="537" y="363"/>
                    <a:pt x="548" y="320"/>
                    <a:pt x="548" y="27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7" name="Freeform 8"/>
            <p:cNvSpPr>
              <a:spLocks/>
            </p:cNvSpPr>
            <p:nvPr/>
          </p:nvSpPr>
          <p:spPr bwMode="auto">
            <a:xfrm>
              <a:off x="2091746" y="825353"/>
              <a:ext cx="242275" cy="183795"/>
            </a:xfrm>
            <a:custGeom>
              <a:avLst/>
              <a:gdLst>
                <a:gd name="T0" fmla="*/ 243 w 312"/>
                <a:gd name="T1" fmla="*/ 114 h 239"/>
                <a:gd name="T2" fmla="*/ 309 w 312"/>
                <a:gd name="T3" fmla="*/ 8 h 239"/>
                <a:gd name="T4" fmla="*/ 304 w 312"/>
                <a:gd name="T5" fmla="*/ 0 h 239"/>
                <a:gd name="T6" fmla="*/ 7 w 312"/>
                <a:gd name="T7" fmla="*/ 0 h 239"/>
                <a:gd name="T8" fmla="*/ 3 w 312"/>
                <a:gd name="T9" fmla="*/ 8 h 239"/>
                <a:gd name="T10" fmla="*/ 80 w 312"/>
                <a:gd name="T11" fmla="*/ 115 h 239"/>
                <a:gd name="T12" fmla="*/ 86 w 312"/>
                <a:gd name="T13" fmla="*/ 120 h 239"/>
                <a:gd name="T14" fmla="*/ 82 w 312"/>
                <a:gd name="T15" fmla="*/ 133 h 239"/>
                <a:gd name="T16" fmla="*/ 88 w 312"/>
                <a:gd name="T17" fmla="*/ 149 h 239"/>
                <a:gd name="T18" fmla="*/ 82 w 312"/>
                <a:gd name="T19" fmla="*/ 164 h 239"/>
                <a:gd name="T20" fmla="*/ 88 w 312"/>
                <a:gd name="T21" fmla="*/ 180 h 239"/>
                <a:gd name="T22" fmla="*/ 82 w 312"/>
                <a:gd name="T23" fmla="*/ 196 h 239"/>
                <a:gd name="T24" fmla="*/ 106 w 312"/>
                <a:gd name="T25" fmla="*/ 219 h 239"/>
                <a:gd name="T26" fmla="*/ 122 w 312"/>
                <a:gd name="T27" fmla="*/ 219 h 239"/>
                <a:gd name="T28" fmla="*/ 135 w 312"/>
                <a:gd name="T29" fmla="*/ 237 h 239"/>
                <a:gd name="T30" fmla="*/ 139 w 312"/>
                <a:gd name="T31" fmla="*/ 239 h 239"/>
                <a:gd name="T32" fmla="*/ 193 w 312"/>
                <a:gd name="T33" fmla="*/ 239 h 239"/>
                <a:gd name="T34" fmla="*/ 197 w 312"/>
                <a:gd name="T35" fmla="*/ 237 h 239"/>
                <a:gd name="T36" fmla="*/ 208 w 312"/>
                <a:gd name="T37" fmla="*/ 219 h 239"/>
                <a:gd name="T38" fmla="*/ 222 w 312"/>
                <a:gd name="T39" fmla="*/ 219 h 239"/>
                <a:gd name="T40" fmla="*/ 245 w 312"/>
                <a:gd name="T41" fmla="*/ 196 h 239"/>
                <a:gd name="T42" fmla="*/ 239 w 312"/>
                <a:gd name="T43" fmla="*/ 180 h 239"/>
                <a:gd name="T44" fmla="*/ 245 w 312"/>
                <a:gd name="T45" fmla="*/ 164 h 239"/>
                <a:gd name="T46" fmla="*/ 239 w 312"/>
                <a:gd name="T47" fmla="*/ 149 h 239"/>
                <a:gd name="T48" fmla="*/ 245 w 312"/>
                <a:gd name="T49" fmla="*/ 133 h 239"/>
                <a:gd name="T50" fmla="*/ 240 w 312"/>
                <a:gd name="T51" fmla="*/ 118 h 239"/>
                <a:gd name="T52" fmla="*/ 243 w 312"/>
                <a:gd name="T53" fmla="*/ 11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239">
                  <a:moveTo>
                    <a:pt x="243" y="114"/>
                  </a:moveTo>
                  <a:cubicBezTo>
                    <a:pt x="309" y="8"/>
                    <a:pt x="309" y="8"/>
                    <a:pt x="309" y="8"/>
                  </a:cubicBezTo>
                  <a:cubicBezTo>
                    <a:pt x="312" y="4"/>
                    <a:pt x="310" y="0"/>
                    <a:pt x="304" y="0"/>
                  </a:cubicBezTo>
                  <a:cubicBezTo>
                    <a:pt x="7" y="0"/>
                    <a:pt x="7" y="0"/>
                    <a:pt x="7" y="0"/>
                  </a:cubicBezTo>
                  <a:cubicBezTo>
                    <a:pt x="2" y="0"/>
                    <a:pt x="0" y="4"/>
                    <a:pt x="3" y="8"/>
                  </a:cubicBezTo>
                  <a:cubicBezTo>
                    <a:pt x="80" y="115"/>
                    <a:pt x="80" y="115"/>
                    <a:pt x="80" y="115"/>
                  </a:cubicBezTo>
                  <a:cubicBezTo>
                    <a:pt x="81" y="117"/>
                    <a:pt x="84" y="119"/>
                    <a:pt x="86" y="120"/>
                  </a:cubicBezTo>
                  <a:cubicBezTo>
                    <a:pt x="84" y="124"/>
                    <a:pt x="82" y="129"/>
                    <a:pt x="82" y="133"/>
                  </a:cubicBezTo>
                  <a:cubicBezTo>
                    <a:pt x="82" y="139"/>
                    <a:pt x="84" y="144"/>
                    <a:pt x="88" y="149"/>
                  </a:cubicBezTo>
                  <a:cubicBezTo>
                    <a:pt x="84" y="153"/>
                    <a:pt x="82" y="158"/>
                    <a:pt x="82" y="164"/>
                  </a:cubicBezTo>
                  <a:cubicBezTo>
                    <a:pt x="82" y="171"/>
                    <a:pt x="84" y="176"/>
                    <a:pt x="88" y="180"/>
                  </a:cubicBezTo>
                  <a:cubicBezTo>
                    <a:pt x="84" y="184"/>
                    <a:pt x="82" y="190"/>
                    <a:pt x="82" y="196"/>
                  </a:cubicBezTo>
                  <a:cubicBezTo>
                    <a:pt x="82" y="209"/>
                    <a:pt x="93" y="219"/>
                    <a:pt x="106" y="219"/>
                  </a:cubicBezTo>
                  <a:cubicBezTo>
                    <a:pt x="122" y="219"/>
                    <a:pt x="122" y="219"/>
                    <a:pt x="122" y="219"/>
                  </a:cubicBezTo>
                  <a:cubicBezTo>
                    <a:pt x="135" y="237"/>
                    <a:pt x="135" y="237"/>
                    <a:pt x="135" y="237"/>
                  </a:cubicBezTo>
                  <a:cubicBezTo>
                    <a:pt x="136" y="238"/>
                    <a:pt x="137" y="239"/>
                    <a:pt x="139" y="239"/>
                  </a:cubicBezTo>
                  <a:cubicBezTo>
                    <a:pt x="193" y="239"/>
                    <a:pt x="193" y="239"/>
                    <a:pt x="193" y="239"/>
                  </a:cubicBezTo>
                  <a:cubicBezTo>
                    <a:pt x="194" y="239"/>
                    <a:pt x="196" y="238"/>
                    <a:pt x="197" y="237"/>
                  </a:cubicBezTo>
                  <a:cubicBezTo>
                    <a:pt x="208" y="219"/>
                    <a:pt x="208" y="219"/>
                    <a:pt x="208" y="219"/>
                  </a:cubicBezTo>
                  <a:cubicBezTo>
                    <a:pt x="222" y="219"/>
                    <a:pt x="222" y="219"/>
                    <a:pt x="222" y="219"/>
                  </a:cubicBezTo>
                  <a:cubicBezTo>
                    <a:pt x="235" y="219"/>
                    <a:pt x="245" y="209"/>
                    <a:pt x="245" y="196"/>
                  </a:cubicBezTo>
                  <a:cubicBezTo>
                    <a:pt x="245" y="190"/>
                    <a:pt x="243" y="184"/>
                    <a:pt x="239" y="180"/>
                  </a:cubicBezTo>
                  <a:cubicBezTo>
                    <a:pt x="243" y="176"/>
                    <a:pt x="245" y="171"/>
                    <a:pt x="245" y="164"/>
                  </a:cubicBezTo>
                  <a:cubicBezTo>
                    <a:pt x="245" y="158"/>
                    <a:pt x="243" y="153"/>
                    <a:pt x="239" y="149"/>
                  </a:cubicBezTo>
                  <a:cubicBezTo>
                    <a:pt x="243" y="144"/>
                    <a:pt x="245" y="139"/>
                    <a:pt x="245" y="133"/>
                  </a:cubicBezTo>
                  <a:cubicBezTo>
                    <a:pt x="245" y="128"/>
                    <a:pt x="243" y="122"/>
                    <a:pt x="240" y="118"/>
                  </a:cubicBezTo>
                  <a:cubicBezTo>
                    <a:pt x="241" y="117"/>
                    <a:pt x="242" y="115"/>
                    <a:pt x="243" y="114"/>
                  </a:cubicBezTo>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28" name="Freeform 48"/>
          <p:cNvSpPr>
            <a:spLocks noChangeAspect="1"/>
          </p:cNvSpPr>
          <p:nvPr/>
        </p:nvSpPr>
        <p:spPr bwMode="black">
          <a:xfrm>
            <a:off x="5058542" y="2772532"/>
            <a:ext cx="263446" cy="701651"/>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60842 w 4740335"/>
              <a:gd name="connsiteY44" fmla="*/ 637055 h 4048081"/>
              <a:gd name="connsiteX45" fmla="*/ 1028326 w 4740335"/>
              <a:gd name="connsiteY45" fmla="*/ 637055 h 4048081"/>
              <a:gd name="connsiteX46" fmla="*/ 644584 w 4740335"/>
              <a:gd name="connsiteY46" fmla="*/ 1028320 h 4048081"/>
              <a:gd name="connsiteX47" fmla="*/ 260842 w 4740335"/>
              <a:gd name="connsiteY47" fmla="*/ 637055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60842 w 4740335"/>
              <a:gd name="connsiteY44" fmla="*/ 637055 h 4048081"/>
              <a:gd name="connsiteX45" fmla="*/ 644584 w 4740335"/>
              <a:gd name="connsiteY45" fmla="*/ 1028320 h 4048081"/>
              <a:gd name="connsiteX46" fmla="*/ 260842 w 4740335"/>
              <a:gd name="connsiteY46" fmla="*/ 637055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367657 w 4740335"/>
              <a:gd name="connsiteY44" fmla="*/ 0 h 4048081"/>
              <a:gd name="connsiteX45" fmla="*/ 2819118 w 4740335"/>
              <a:gd name="connsiteY45" fmla="*/ 453969 h 4048081"/>
              <a:gd name="connsiteX46" fmla="*/ 2367657 w 4740335"/>
              <a:gd name="connsiteY46" fmla="*/ 907938 h 4048081"/>
              <a:gd name="connsiteX47" fmla="*/ 1916196 w 4740335"/>
              <a:gd name="connsiteY47" fmla="*/ 453969 h 4048081"/>
              <a:gd name="connsiteX48" fmla="*/ 2367657 w 4740335"/>
              <a:gd name="connsiteY48" fmla="*/ 0 h 4048081"/>
              <a:gd name="connsiteX0" fmla="*/ 3761588 w 4818309"/>
              <a:gd name="connsiteY0" fmla="*/ 1098549 h 4048081"/>
              <a:gd name="connsiteX1" fmla="*/ 4580844 w 4818309"/>
              <a:gd name="connsiteY1" fmla="*/ 1098549 h 4048081"/>
              <a:gd name="connsiteX2" fmla="*/ 4818309 w 4818309"/>
              <a:gd name="connsiteY2" fmla="*/ 1335514 h 4048081"/>
              <a:gd name="connsiteX3" fmla="*/ 4818309 w 4818309"/>
              <a:gd name="connsiteY3" fmla="*/ 2449249 h 4048081"/>
              <a:gd name="connsiteX4" fmla="*/ 4580844 w 4818309"/>
              <a:gd name="connsiteY4" fmla="*/ 2686214 h 4048081"/>
              <a:gd name="connsiteX5" fmla="*/ 4580844 w 4818309"/>
              <a:gd name="connsiteY5" fmla="*/ 3480046 h 4048081"/>
              <a:gd name="connsiteX6" fmla="*/ 4343379 w 4818309"/>
              <a:gd name="connsiteY6" fmla="*/ 3717011 h 4048081"/>
              <a:gd name="connsiteX7" fmla="*/ 3987180 w 4818309"/>
              <a:gd name="connsiteY7" fmla="*/ 3717011 h 4048081"/>
              <a:gd name="connsiteX8" fmla="*/ 3761588 w 4818309"/>
              <a:gd name="connsiteY8" fmla="*/ 3480046 h 4048081"/>
              <a:gd name="connsiteX9" fmla="*/ 3761588 w 4818309"/>
              <a:gd name="connsiteY9" fmla="*/ 2686214 h 4048081"/>
              <a:gd name="connsiteX10" fmla="*/ 3524122 w 4818309"/>
              <a:gd name="connsiteY10" fmla="*/ 2449249 h 4048081"/>
              <a:gd name="connsiteX11" fmla="*/ 3524122 w 4818309"/>
              <a:gd name="connsiteY11" fmla="*/ 1335514 h 4048081"/>
              <a:gd name="connsiteX12" fmla="*/ 3761588 w 4818309"/>
              <a:gd name="connsiteY12" fmla="*/ 1098549 h 4048081"/>
              <a:gd name="connsiteX13" fmla="*/ 77974 w 4818309"/>
              <a:gd name="connsiteY13" fmla="*/ 1335514 h 4048081"/>
              <a:gd name="connsiteX14" fmla="*/ 1130602 w 4818309"/>
              <a:gd name="connsiteY14" fmla="*/ 1098549 h 4048081"/>
              <a:gd name="connsiteX15" fmla="*/ 1367148 w 4818309"/>
              <a:gd name="connsiteY15" fmla="*/ 1335514 h 4048081"/>
              <a:gd name="connsiteX16" fmla="*/ 1367148 w 4818309"/>
              <a:gd name="connsiteY16" fmla="*/ 2449249 h 4048081"/>
              <a:gd name="connsiteX17" fmla="*/ 1130602 w 4818309"/>
              <a:gd name="connsiteY17" fmla="*/ 2686214 h 4048081"/>
              <a:gd name="connsiteX18" fmla="*/ 1130602 w 4818309"/>
              <a:gd name="connsiteY18" fmla="*/ 3480046 h 4048081"/>
              <a:gd name="connsiteX19" fmla="*/ 905884 w 4818309"/>
              <a:gd name="connsiteY19" fmla="*/ 3717011 h 4048081"/>
              <a:gd name="connsiteX20" fmla="*/ 551065 w 4818309"/>
              <a:gd name="connsiteY20" fmla="*/ 3717011 h 4048081"/>
              <a:gd name="connsiteX21" fmla="*/ 314520 w 4818309"/>
              <a:gd name="connsiteY21" fmla="*/ 3480046 h 4048081"/>
              <a:gd name="connsiteX22" fmla="*/ 314520 w 4818309"/>
              <a:gd name="connsiteY22" fmla="*/ 2686214 h 4048081"/>
              <a:gd name="connsiteX23" fmla="*/ 77974 w 4818309"/>
              <a:gd name="connsiteY23" fmla="*/ 2449249 h 4048081"/>
              <a:gd name="connsiteX24" fmla="*/ 77974 w 4818309"/>
              <a:gd name="connsiteY24" fmla="*/ 1335514 h 4048081"/>
              <a:gd name="connsiteX25" fmla="*/ 1973168 w 4818309"/>
              <a:gd name="connsiteY25" fmla="*/ 993211 h 4048081"/>
              <a:gd name="connsiteX26" fmla="*/ 2923115 w 4818309"/>
              <a:gd name="connsiteY26" fmla="*/ 993211 h 4048081"/>
              <a:gd name="connsiteX27" fmla="*/ 3208099 w 4818309"/>
              <a:gd name="connsiteY27" fmla="*/ 1277385 h 4048081"/>
              <a:gd name="connsiteX28" fmla="*/ 3208099 w 4818309"/>
              <a:gd name="connsiteY28" fmla="*/ 2568008 h 4048081"/>
              <a:gd name="connsiteX29" fmla="*/ 2923115 w 4818309"/>
              <a:gd name="connsiteY29" fmla="*/ 2852182 h 4048081"/>
              <a:gd name="connsiteX30" fmla="*/ 2923115 w 4818309"/>
              <a:gd name="connsiteY30" fmla="*/ 3763907 h 4048081"/>
              <a:gd name="connsiteX31" fmla="*/ 2650005 w 4818309"/>
              <a:gd name="connsiteY31" fmla="*/ 4048081 h 4048081"/>
              <a:gd name="connsiteX32" fmla="*/ 2246278 w 4818309"/>
              <a:gd name="connsiteY32" fmla="*/ 4048081 h 4048081"/>
              <a:gd name="connsiteX33" fmla="*/ 1973168 w 4818309"/>
              <a:gd name="connsiteY33" fmla="*/ 3763907 h 4048081"/>
              <a:gd name="connsiteX34" fmla="*/ 1973168 w 4818309"/>
              <a:gd name="connsiteY34" fmla="*/ 2852182 h 4048081"/>
              <a:gd name="connsiteX35" fmla="*/ 1688184 w 4818309"/>
              <a:gd name="connsiteY35" fmla="*/ 2568008 h 4048081"/>
              <a:gd name="connsiteX36" fmla="*/ 1688184 w 4818309"/>
              <a:gd name="connsiteY36" fmla="*/ 1277385 h 4048081"/>
              <a:gd name="connsiteX37" fmla="*/ 1973168 w 4818309"/>
              <a:gd name="connsiteY37" fmla="*/ 993211 h 4048081"/>
              <a:gd name="connsiteX38" fmla="*/ 4171220 w 4818309"/>
              <a:gd name="connsiteY38" fmla="*/ 245790 h 4048081"/>
              <a:gd name="connsiteX39" fmla="*/ 4557469 w 4818309"/>
              <a:gd name="connsiteY39" fmla="*/ 637055 h 4048081"/>
              <a:gd name="connsiteX40" fmla="*/ 4171220 w 4818309"/>
              <a:gd name="connsiteY40" fmla="*/ 1028320 h 4048081"/>
              <a:gd name="connsiteX41" fmla="*/ 3784971 w 4818309"/>
              <a:gd name="connsiteY41" fmla="*/ 637055 h 4048081"/>
              <a:gd name="connsiteX42" fmla="*/ 4171220 w 4818309"/>
              <a:gd name="connsiteY42" fmla="*/ 245790 h 4048081"/>
              <a:gd name="connsiteX43" fmla="*/ 2445631 w 4818309"/>
              <a:gd name="connsiteY43" fmla="*/ 0 h 4048081"/>
              <a:gd name="connsiteX44" fmla="*/ 2897092 w 4818309"/>
              <a:gd name="connsiteY44" fmla="*/ 453969 h 4048081"/>
              <a:gd name="connsiteX45" fmla="*/ 2445631 w 4818309"/>
              <a:gd name="connsiteY45" fmla="*/ 907938 h 4048081"/>
              <a:gd name="connsiteX46" fmla="*/ 1994170 w 4818309"/>
              <a:gd name="connsiteY46" fmla="*/ 453969 h 4048081"/>
              <a:gd name="connsiteX47" fmla="*/ 2445631 w 4818309"/>
              <a:gd name="connsiteY47" fmla="*/ 0 h 4048081"/>
              <a:gd name="connsiteX0" fmla="*/ 3723782 w 4780503"/>
              <a:gd name="connsiteY0" fmla="*/ 1098549 h 4048081"/>
              <a:gd name="connsiteX1" fmla="*/ 4543038 w 4780503"/>
              <a:gd name="connsiteY1" fmla="*/ 1098549 h 4048081"/>
              <a:gd name="connsiteX2" fmla="*/ 4780503 w 4780503"/>
              <a:gd name="connsiteY2" fmla="*/ 1335514 h 4048081"/>
              <a:gd name="connsiteX3" fmla="*/ 4780503 w 4780503"/>
              <a:gd name="connsiteY3" fmla="*/ 2449249 h 4048081"/>
              <a:gd name="connsiteX4" fmla="*/ 4543038 w 4780503"/>
              <a:gd name="connsiteY4" fmla="*/ 2686214 h 4048081"/>
              <a:gd name="connsiteX5" fmla="*/ 4543038 w 4780503"/>
              <a:gd name="connsiteY5" fmla="*/ 3480046 h 4048081"/>
              <a:gd name="connsiteX6" fmla="*/ 4305573 w 4780503"/>
              <a:gd name="connsiteY6" fmla="*/ 3717011 h 4048081"/>
              <a:gd name="connsiteX7" fmla="*/ 3949374 w 4780503"/>
              <a:gd name="connsiteY7" fmla="*/ 3717011 h 4048081"/>
              <a:gd name="connsiteX8" fmla="*/ 3723782 w 4780503"/>
              <a:gd name="connsiteY8" fmla="*/ 3480046 h 4048081"/>
              <a:gd name="connsiteX9" fmla="*/ 3723782 w 4780503"/>
              <a:gd name="connsiteY9" fmla="*/ 2686214 h 4048081"/>
              <a:gd name="connsiteX10" fmla="*/ 3486316 w 4780503"/>
              <a:gd name="connsiteY10" fmla="*/ 2449249 h 4048081"/>
              <a:gd name="connsiteX11" fmla="*/ 3486316 w 4780503"/>
              <a:gd name="connsiteY11" fmla="*/ 1335514 h 4048081"/>
              <a:gd name="connsiteX12" fmla="*/ 3723782 w 4780503"/>
              <a:gd name="connsiteY12" fmla="*/ 1098549 h 4048081"/>
              <a:gd name="connsiteX13" fmla="*/ 40168 w 4780503"/>
              <a:gd name="connsiteY13" fmla="*/ 2449249 h 4048081"/>
              <a:gd name="connsiteX14" fmla="*/ 1092796 w 4780503"/>
              <a:gd name="connsiteY14" fmla="*/ 1098549 h 4048081"/>
              <a:gd name="connsiteX15" fmla="*/ 1329342 w 4780503"/>
              <a:gd name="connsiteY15" fmla="*/ 1335514 h 4048081"/>
              <a:gd name="connsiteX16" fmla="*/ 1329342 w 4780503"/>
              <a:gd name="connsiteY16" fmla="*/ 2449249 h 4048081"/>
              <a:gd name="connsiteX17" fmla="*/ 1092796 w 4780503"/>
              <a:gd name="connsiteY17" fmla="*/ 2686214 h 4048081"/>
              <a:gd name="connsiteX18" fmla="*/ 1092796 w 4780503"/>
              <a:gd name="connsiteY18" fmla="*/ 3480046 h 4048081"/>
              <a:gd name="connsiteX19" fmla="*/ 868078 w 4780503"/>
              <a:gd name="connsiteY19" fmla="*/ 3717011 h 4048081"/>
              <a:gd name="connsiteX20" fmla="*/ 513259 w 4780503"/>
              <a:gd name="connsiteY20" fmla="*/ 3717011 h 4048081"/>
              <a:gd name="connsiteX21" fmla="*/ 276714 w 4780503"/>
              <a:gd name="connsiteY21" fmla="*/ 3480046 h 4048081"/>
              <a:gd name="connsiteX22" fmla="*/ 276714 w 4780503"/>
              <a:gd name="connsiteY22" fmla="*/ 2686214 h 4048081"/>
              <a:gd name="connsiteX23" fmla="*/ 40168 w 4780503"/>
              <a:gd name="connsiteY23" fmla="*/ 2449249 h 4048081"/>
              <a:gd name="connsiteX24" fmla="*/ 1935362 w 4780503"/>
              <a:gd name="connsiteY24" fmla="*/ 993211 h 4048081"/>
              <a:gd name="connsiteX25" fmla="*/ 2885309 w 4780503"/>
              <a:gd name="connsiteY25" fmla="*/ 993211 h 4048081"/>
              <a:gd name="connsiteX26" fmla="*/ 3170293 w 4780503"/>
              <a:gd name="connsiteY26" fmla="*/ 1277385 h 4048081"/>
              <a:gd name="connsiteX27" fmla="*/ 3170293 w 4780503"/>
              <a:gd name="connsiteY27" fmla="*/ 2568008 h 4048081"/>
              <a:gd name="connsiteX28" fmla="*/ 2885309 w 4780503"/>
              <a:gd name="connsiteY28" fmla="*/ 2852182 h 4048081"/>
              <a:gd name="connsiteX29" fmla="*/ 2885309 w 4780503"/>
              <a:gd name="connsiteY29" fmla="*/ 3763907 h 4048081"/>
              <a:gd name="connsiteX30" fmla="*/ 2612199 w 4780503"/>
              <a:gd name="connsiteY30" fmla="*/ 4048081 h 4048081"/>
              <a:gd name="connsiteX31" fmla="*/ 2208472 w 4780503"/>
              <a:gd name="connsiteY31" fmla="*/ 4048081 h 4048081"/>
              <a:gd name="connsiteX32" fmla="*/ 1935362 w 4780503"/>
              <a:gd name="connsiteY32" fmla="*/ 3763907 h 4048081"/>
              <a:gd name="connsiteX33" fmla="*/ 1935362 w 4780503"/>
              <a:gd name="connsiteY33" fmla="*/ 2852182 h 4048081"/>
              <a:gd name="connsiteX34" fmla="*/ 1650378 w 4780503"/>
              <a:gd name="connsiteY34" fmla="*/ 2568008 h 4048081"/>
              <a:gd name="connsiteX35" fmla="*/ 1650378 w 4780503"/>
              <a:gd name="connsiteY35" fmla="*/ 1277385 h 4048081"/>
              <a:gd name="connsiteX36" fmla="*/ 1935362 w 4780503"/>
              <a:gd name="connsiteY36" fmla="*/ 993211 h 4048081"/>
              <a:gd name="connsiteX37" fmla="*/ 4133414 w 4780503"/>
              <a:gd name="connsiteY37" fmla="*/ 245790 h 4048081"/>
              <a:gd name="connsiteX38" fmla="*/ 4519663 w 4780503"/>
              <a:gd name="connsiteY38" fmla="*/ 637055 h 4048081"/>
              <a:gd name="connsiteX39" fmla="*/ 4133414 w 4780503"/>
              <a:gd name="connsiteY39" fmla="*/ 1028320 h 4048081"/>
              <a:gd name="connsiteX40" fmla="*/ 3747165 w 4780503"/>
              <a:gd name="connsiteY40" fmla="*/ 637055 h 4048081"/>
              <a:gd name="connsiteX41" fmla="*/ 4133414 w 4780503"/>
              <a:gd name="connsiteY41" fmla="*/ 245790 h 4048081"/>
              <a:gd name="connsiteX42" fmla="*/ 2407825 w 4780503"/>
              <a:gd name="connsiteY42" fmla="*/ 0 h 4048081"/>
              <a:gd name="connsiteX43" fmla="*/ 2859286 w 4780503"/>
              <a:gd name="connsiteY43" fmla="*/ 453969 h 4048081"/>
              <a:gd name="connsiteX44" fmla="*/ 2407825 w 4780503"/>
              <a:gd name="connsiteY44" fmla="*/ 907938 h 4048081"/>
              <a:gd name="connsiteX45" fmla="*/ 1956364 w 4780503"/>
              <a:gd name="connsiteY45" fmla="*/ 453969 h 4048081"/>
              <a:gd name="connsiteX46" fmla="*/ 2407825 w 4780503"/>
              <a:gd name="connsiteY46" fmla="*/ 0 h 4048081"/>
              <a:gd name="connsiteX0" fmla="*/ 3447066 w 4503787"/>
              <a:gd name="connsiteY0" fmla="*/ 1098549 h 4048081"/>
              <a:gd name="connsiteX1" fmla="*/ 4266322 w 4503787"/>
              <a:gd name="connsiteY1" fmla="*/ 1098549 h 4048081"/>
              <a:gd name="connsiteX2" fmla="*/ 4503787 w 4503787"/>
              <a:gd name="connsiteY2" fmla="*/ 1335514 h 4048081"/>
              <a:gd name="connsiteX3" fmla="*/ 4503787 w 4503787"/>
              <a:gd name="connsiteY3" fmla="*/ 2449249 h 4048081"/>
              <a:gd name="connsiteX4" fmla="*/ 4266322 w 4503787"/>
              <a:gd name="connsiteY4" fmla="*/ 2686214 h 4048081"/>
              <a:gd name="connsiteX5" fmla="*/ 4266322 w 4503787"/>
              <a:gd name="connsiteY5" fmla="*/ 3480046 h 4048081"/>
              <a:gd name="connsiteX6" fmla="*/ 4028857 w 4503787"/>
              <a:gd name="connsiteY6" fmla="*/ 3717011 h 4048081"/>
              <a:gd name="connsiteX7" fmla="*/ 3672658 w 4503787"/>
              <a:gd name="connsiteY7" fmla="*/ 3717011 h 4048081"/>
              <a:gd name="connsiteX8" fmla="*/ 3447066 w 4503787"/>
              <a:gd name="connsiteY8" fmla="*/ 3480046 h 4048081"/>
              <a:gd name="connsiteX9" fmla="*/ 3447066 w 4503787"/>
              <a:gd name="connsiteY9" fmla="*/ 2686214 h 4048081"/>
              <a:gd name="connsiteX10" fmla="*/ 3209600 w 4503787"/>
              <a:gd name="connsiteY10" fmla="*/ 2449249 h 4048081"/>
              <a:gd name="connsiteX11" fmla="*/ 3209600 w 4503787"/>
              <a:gd name="connsiteY11" fmla="*/ 1335514 h 4048081"/>
              <a:gd name="connsiteX12" fmla="*/ 3447066 w 4503787"/>
              <a:gd name="connsiteY12" fmla="*/ 1098549 h 4048081"/>
              <a:gd name="connsiteX13" fmla="*/ -2 w 4503787"/>
              <a:gd name="connsiteY13" fmla="*/ 2686214 h 4048081"/>
              <a:gd name="connsiteX14" fmla="*/ 816080 w 4503787"/>
              <a:gd name="connsiteY14" fmla="*/ 1098549 h 4048081"/>
              <a:gd name="connsiteX15" fmla="*/ 1052626 w 4503787"/>
              <a:gd name="connsiteY15" fmla="*/ 1335514 h 4048081"/>
              <a:gd name="connsiteX16" fmla="*/ 1052626 w 4503787"/>
              <a:gd name="connsiteY16" fmla="*/ 2449249 h 4048081"/>
              <a:gd name="connsiteX17" fmla="*/ 816080 w 4503787"/>
              <a:gd name="connsiteY17" fmla="*/ 2686214 h 4048081"/>
              <a:gd name="connsiteX18" fmla="*/ 816080 w 4503787"/>
              <a:gd name="connsiteY18" fmla="*/ 3480046 h 4048081"/>
              <a:gd name="connsiteX19" fmla="*/ 591362 w 4503787"/>
              <a:gd name="connsiteY19" fmla="*/ 3717011 h 4048081"/>
              <a:gd name="connsiteX20" fmla="*/ 236543 w 4503787"/>
              <a:gd name="connsiteY20" fmla="*/ 3717011 h 4048081"/>
              <a:gd name="connsiteX21" fmla="*/ -2 w 4503787"/>
              <a:gd name="connsiteY21" fmla="*/ 3480046 h 4048081"/>
              <a:gd name="connsiteX22" fmla="*/ -2 w 4503787"/>
              <a:gd name="connsiteY22" fmla="*/ 2686214 h 4048081"/>
              <a:gd name="connsiteX23" fmla="*/ 1658646 w 4503787"/>
              <a:gd name="connsiteY23" fmla="*/ 993211 h 4048081"/>
              <a:gd name="connsiteX24" fmla="*/ 2608593 w 4503787"/>
              <a:gd name="connsiteY24" fmla="*/ 993211 h 4048081"/>
              <a:gd name="connsiteX25" fmla="*/ 2893577 w 4503787"/>
              <a:gd name="connsiteY25" fmla="*/ 1277385 h 4048081"/>
              <a:gd name="connsiteX26" fmla="*/ 2893577 w 4503787"/>
              <a:gd name="connsiteY26" fmla="*/ 2568008 h 4048081"/>
              <a:gd name="connsiteX27" fmla="*/ 2608593 w 4503787"/>
              <a:gd name="connsiteY27" fmla="*/ 2852182 h 4048081"/>
              <a:gd name="connsiteX28" fmla="*/ 2608593 w 4503787"/>
              <a:gd name="connsiteY28" fmla="*/ 3763907 h 4048081"/>
              <a:gd name="connsiteX29" fmla="*/ 2335483 w 4503787"/>
              <a:gd name="connsiteY29" fmla="*/ 4048081 h 4048081"/>
              <a:gd name="connsiteX30" fmla="*/ 1931756 w 4503787"/>
              <a:gd name="connsiteY30" fmla="*/ 4048081 h 4048081"/>
              <a:gd name="connsiteX31" fmla="*/ 1658646 w 4503787"/>
              <a:gd name="connsiteY31" fmla="*/ 3763907 h 4048081"/>
              <a:gd name="connsiteX32" fmla="*/ 1658646 w 4503787"/>
              <a:gd name="connsiteY32" fmla="*/ 2852182 h 4048081"/>
              <a:gd name="connsiteX33" fmla="*/ 1373662 w 4503787"/>
              <a:gd name="connsiteY33" fmla="*/ 2568008 h 4048081"/>
              <a:gd name="connsiteX34" fmla="*/ 1373662 w 4503787"/>
              <a:gd name="connsiteY34" fmla="*/ 1277385 h 4048081"/>
              <a:gd name="connsiteX35" fmla="*/ 1658646 w 4503787"/>
              <a:gd name="connsiteY35" fmla="*/ 993211 h 4048081"/>
              <a:gd name="connsiteX36" fmla="*/ 3856698 w 4503787"/>
              <a:gd name="connsiteY36" fmla="*/ 245790 h 4048081"/>
              <a:gd name="connsiteX37" fmla="*/ 4242947 w 4503787"/>
              <a:gd name="connsiteY37" fmla="*/ 637055 h 4048081"/>
              <a:gd name="connsiteX38" fmla="*/ 3856698 w 4503787"/>
              <a:gd name="connsiteY38" fmla="*/ 1028320 h 4048081"/>
              <a:gd name="connsiteX39" fmla="*/ 3470449 w 4503787"/>
              <a:gd name="connsiteY39" fmla="*/ 637055 h 4048081"/>
              <a:gd name="connsiteX40" fmla="*/ 3856698 w 4503787"/>
              <a:gd name="connsiteY40" fmla="*/ 245790 h 4048081"/>
              <a:gd name="connsiteX41" fmla="*/ 2131109 w 4503787"/>
              <a:gd name="connsiteY41" fmla="*/ 0 h 4048081"/>
              <a:gd name="connsiteX42" fmla="*/ 2582570 w 4503787"/>
              <a:gd name="connsiteY42" fmla="*/ 453969 h 4048081"/>
              <a:gd name="connsiteX43" fmla="*/ 2131109 w 4503787"/>
              <a:gd name="connsiteY43" fmla="*/ 907938 h 4048081"/>
              <a:gd name="connsiteX44" fmla="*/ 1679648 w 4503787"/>
              <a:gd name="connsiteY44" fmla="*/ 453969 h 4048081"/>
              <a:gd name="connsiteX45" fmla="*/ 2131109 w 4503787"/>
              <a:gd name="connsiteY45" fmla="*/ 0 h 4048081"/>
              <a:gd name="connsiteX0" fmla="*/ 3447066 w 4503787"/>
              <a:gd name="connsiteY0" fmla="*/ 1098549 h 4048081"/>
              <a:gd name="connsiteX1" fmla="*/ 4266322 w 4503787"/>
              <a:gd name="connsiteY1" fmla="*/ 1098549 h 4048081"/>
              <a:gd name="connsiteX2" fmla="*/ 4503787 w 4503787"/>
              <a:gd name="connsiteY2" fmla="*/ 1335514 h 4048081"/>
              <a:gd name="connsiteX3" fmla="*/ 4503787 w 4503787"/>
              <a:gd name="connsiteY3" fmla="*/ 2449249 h 4048081"/>
              <a:gd name="connsiteX4" fmla="*/ 4266322 w 4503787"/>
              <a:gd name="connsiteY4" fmla="*/ 2686214 h 4048081"/>
              <a:gd name="connsiteX5" fmla="*/ 4266322 w 4503787"/>
              <a:gd name="connsiteY5" fmla="*/ 3480046 h 4048081"/>
              <a:gd name="connsiteX6" fmla="*/ 4028857 w 4503787"/>
              <a:gd name="connsiteY6" fmla="*/ 3717011 h 4048081"/>
              <a:gd name="connsiteX7" fmla="*/ 3672658 w 4503787"/>
              <a:gd name="connsiteY7" fmla="*/ 3717011 h 4048081"/>
              <a:gd name="connsiteX8" fmla="*/ 3447066 w 4503787"/>
              <a:gd name="connsiteY8" fmla="*/ 3480046 h 4048081"/>
              <a:gd name="connsiteX9" fmla="*/ 3447066 w 4503787"/>
              <a:gd name="connsiteY9" fmla="*/ 2686214 h 4048081"/>
              <a:gd name="connsiteX10" fmla="*/ 3209600 w 4503787"/>
              <a:gd name="connsiteY10" fmla="*/ 2449249 h 4048081"/>
              <a:gd name="connsiteX11" fmla="*/ 3209600 w 4503787"/>
              <a:gd name="connsiteY11" fmla="*/ 1335514 h 4048081"/>
              <a:gd name="connsiteX12" fmla="*/ 3447066 w 4503787"/>
              <a:gd name="connsiteY12" fmla="*/ 1098549 h 4048081"/>
              <a:gd name="connsiteX13" fmla="*/ -2 w 4503787"/>
              <a:gd name="connsiteY13" fmla="*/ 3480046 h 4048081"/>
              <a:gd name="connsiteX14" fmla="*/ 816080 w 4503787"/>
              <a:gd name="connsiteY14" fmla="*/ 1098549 h 4048081"/>
              <a:gd name="connsiteX15" fmla="*/ 1052626 w 4503787"/>
              <a:gd name="connsiteY15" fmla="*/ 1335514 h 4048081"/>
              <a:gd name="connsiteX16" fmla="*/ 1052626 w 4503787"/>
              <a:gd name="connsiteY16" fmla="*/ 2449249 h 4048081"/>
              <a:gd name="connsiteX17" fmla="*/ 816080 w 4503787"/>
              <a:gd name="connsiteY17" fmla="*/ 2686214 h 4048081"/>
              <a:gd name="connsiteX18" fmla="*/ 816080 w 4503787"/>
              <a:gd name="connsiteY18" fmla="*/ 3480046 h 4048081"/>
              <a:gd name="connsiteX19" fmla="*/ 591362 w 4503787"/>
              <a:gd name="connsiteY19" fmla="*/ 3717011 h 4048081"/>
              <a:gd name="connsiteX20" fmla="*/ 236543 w 4503787"/>
              <a:gd name="connsiteY20" fmla="*/ 3717011 h 4048081"/>
              <a:gd name="connsiteX21" fmla="*/ -2 w 4503787"/>
              <a:gd name="connsiteY21" fmla="*/ 3480046 h 4048081"/>
              <a:gd name="connsiteX22" fmla="*/ 1658646 w 4503787"/>
              <a:gd name="connsiteY22" fmla="*/ 993211 h 4048081"/>
              <a:gd name="connsiteX23" fmla="*/ 2608593 w 4503787"/>
              <a:gd name="connsiteY23" fmla="*/ 993211 h 4048081"/>
              <a:gd name="connsiteX24" fmla="*/ 2893577 w 4503787"/>
              <a:gd name="connsiteY24" fmla="*/ 1277385 h 4048081"/>
              <a:gd name="connsiteX25" fmla="*/ 2893577 w 4503787"/>
              <a:gd name="connsiteY25" fmla="*/ 2568008 h 4048081"/>
              <a:gd name="connsiteX26" fmla="*/ 2608593 w 4503787"/>
              <a:gd name="connsiteY26" fmla="*/ 2852182 h 4048081"/>
              <a:gd name="connsiteX27" fmla="*/ 2608593 w 4503787"/>
              <a:gd name="connsiteY27" fmla="*/ 3763907 h 4048081"/>
              <a:gd name="connsiteX28" fmla="*/ 2335483 w 4503787"/>
              <a:gd name="connsiteY28" fmla="*/ 4048081 h 4048081"/>
              <a:gd name="connsiteX29" fmla="*/ 1931756 w 4503787"/>
              <a:gd name="connsiteY29" fmla="*/ 4048081 h 4048081"/>
              <a:gd name="connsiteX30" fmla="*/ 1658646 w 4503787"/>
              <a:gd name="connsiteY30" fmla="*/ 3763907 h 4048081"/>
              <a:gd name="connsiteX31" fmla="*/ 1658646 w 4503787"/>
              <a:gd name="connsiteY31" fmla="*/ 2852182 h 4048081"/>
              <a:gd name="connsiteX32" fmla="*/ 1373662 w 4503787"/>
              <a:gd name="connsiteY32" fmla="*/ 2568008 h 4048081"/>
              <a:gd name="connsiteX33" fmla="*/ 1373662 w 4503787"/>
              <a:gd name="connsiteY33" fmla="*/ 1277385 h 4048081"/>
              <a:gd name="connsiteX34" fmla="*/ 1658646 w 4503787"/>
              <a:gd name="connsiteY34" fmla="*/ 993211 h 4048081"/>
              <a:gd name="connsiteX35" fmla="*/ 3856698 w 4503787"/>
              <a:gd name="connsiteY35" fmla="*/ 245790 h 4048081"/>
              <a:gd name="connsiteX36" fmla="*/ 4242947 w 4503787"/>
              <a:gd name="connsiteY36" fmla="*/ 637055 h 4048081"/>
              <a:gd name="connsiteX37" fmla="*/ 3856698 w 4503787"/>
              <a:gd name="connsiteY37" fmla="*/ 1028320 h 4048081"/>
              <a:gd name="connsiteX38" fmla="*/ 3470449 w 4503787"/>
              <a:gd name="connsiteY38" fmla="*/ 637055 h 4048081"/>
              <a:gd name="connsiteX39" fmla="*/ 3856698 w 4503787"/>
              <a:gd name="connsiteY39" fmla="*/ 245790 h 4048081"/>
              <a:gd name="connsiteX40" fmla="*/ 2131109 w 4503787"/>
              <a:gd name="connsiteY40" fmla="*/ 0 h 4048081"/>
              <a:gd name="connsiteX41" fmla="*/ 2582570 w 4503787"/>
              <a:gd name="connsiteY41" fmla="*/ 453969 h 4048081"/>
              <a:gd name="connsiteX42" fmla="*/ 2131109 w 4503787"/>
              <a:gd name="connsiteY42" fmla="*/ 907938 h 4048081"/>
              <a:gd name="connsiteX43" fmla="*/ 1679648 w 4503787"/>
              <a:gd name="connsiteY43" fmla="*/ 453969 h 4048081"/>
              <a:gd name="connsiteX44" fmla="*/ 2131109 w 4503787"/>
              <a:gd name="connsiteY44" fmla="*/ 0 h 4048081"/>
              <a:gd name="connsiteX0" fmla="*/ 3214012 w 4270733"/>
              <a:gd name="connsiteY0" fmla="*/ 1098549 h 4048081"/>
              <a:gd name="connsiteX1" fmla="*/ 4033268 w 4270733"/>
              <a:gd name="connsiteY1" fmla="*/ 1098549 h 4048081"/>
              <a:gd name="connsiteX2" fmla="*/ 4270733 w 4270733"/>
              <a:gd name="connsiteY2" fmla="*/ 1335514 h 4048081"/>
              <a:gd name="connsiteX3" fmla="*/ 4270733 w 4270733"/>
              <a:gd name="connsiteY3" fmla="*/ 2449249 h 4048081"/>
              <a:gd name="connsiteX4" fmla="*/ 4033268 w 4270733"/>
              <a:gd name="connsiteY4" fmla="*/ 2686214 h 4048081"/>
              <a:gd name="connsiteX5" fmla="*/ 4033268 w 4270733"/>
              <a:gd name="connsiteY5" fmla="*/ 3480046 h 4048081"/>
              <a:gd name="connsiteX6" fmla="*/ 3795803 w 4270733"/>
              <a:gd name="connsiteY6" fmla="*/ 3717011 h 4048081"/>
              <a:gd name="connsiteX7" fmla="*/ 3439604 w 4270733"/>
              <a:gd name="connsiteY7" fmla="*/ 3717011 h 4048081"/>
              <a:gd name="connsiteX8" fmla="*/ 3214012 w 4270733"/>
              <a:gd name="connsiteY8" fmla="*/ 3480046 h 4048081"/>
              <a:gd name="connsiteX9" fmla="*/ 3214012 w 4270733"/>
              <a:gd name="connsiteY9" fmla="*/ 2686214 h 4048081"/>
              <a:gd name="connsiteX10" fmla="*/ 2976546 w 4270733"/>
              <a:gd name="connsiteY10" fmla="*/ 2449249 h 4048081"/>
              <a:gd name="connsiteX11" fmla="*/ 2976546 w 4270733"/>
              <a:gd name="connsiteY11" fmla="*/ 1335514 h 4048081"/>
              <a:gd name="connsiteX12" fmla="*/ 3214012 w 4270733"/>
              <a:gd name="connsiteY12" fmla="*/ 1098549 h 4048081"/>
              <a:gd name="connsiteX13" fmla="*/ 3489 w 4270733"/>
              <a:gd name="connsiteY13" fmla="*/ 3717011 h 4048081"/>
              <a:gd name="connsiteX14" fmla="*/ 583026 w 4270733"/>
              <a:gd name="connsiteY14" fmla="*/ 1098549 h 4048081"/>
              <a:gd name="connsiteX15" fmla="*/ 819572 w 4270733"/>
              <a:gd name="connsiteY15" fmla="*/ 1335514 h 4048081"/>
              <a:gd name="connsiteX16" fmla="*/ 819572 w 4270733"/>
              <a:gd name="connsiteY16" fmla="*/ 2449249 h 4048081"/>
              <a:gd name="connsiteX17" fmla="*/ 583026 w 4270733"/>
              <a:gd name="connsiteY17" fmla="*/ 2686214 h 4048081"/>
              <a:gd name="connsiteX18" fmla="*/ 583026 w 4270733"/>
              <a:gd name="connsiteY18" fmla="*/ 3480046 h 4048081"/>
              <a:gd name="connsiteX19" fmla="*/ 358308 w 4270733"/>
              <a:gd name="connsiteY19" fmla="*/ 3717011 h 4048081"/>
              <a:gd name="connsiteX20" fmla="*/ 3489 w 4270733"/>
              <a:gd name="connsiteY20" fmla="*/ 3717011 h 4048081"/>
              <a:gd name="connsiteX21" fmla="*/ 1425592 w 4270733"/>
              <a:gd name="connsiteY21" fmla="*/ 993211 h 4048081"/>
              <a:gd name="connsiteX22" fmla="*/ 2375539 w 4270733"/>
              <a:gd name="connsiteY22" fmla="*/ 993211 h 4048081"/>
              <a:gd name="connsiteX23" fmla="*/ 2660523 w 4270733"/>
              <a:gd name="connsiteY23" fmla="*/ 1277385 h 4048081"/>
              <a:gd name="connsiteX24" fmla="*/ 2660523 w 4270733"/>
              <a:gd name="connsiteY24" fmla="*/ 2568008 h 4048081"/>
              <a:gd name="connsiteX25" fmla="*/ 2375539 w 4270733"/>
              <a:gd name="connsiteY25" fmla="*/ 2852182 h 4048081"/>
              <a:gd name="connsiteX26" fmla="*/ 2375539 w 4270733"/>
              <a:gd name="connsiteY26" fmla="*/ 3763907 h 4048081"/>
              <a:gd name="connsiteX27" fmla="*/ 2102429 w 4270733"/>
              <a:gd name="connsiteY27" fmla="*/ 4048081 h 4048081"/>
              <a:gd name="connsiteX28" fmla="*/ 1698702 w 4270733"/>
              <a:gd name="connsiteY28" fmla="*/ 4048081 h 4048081"/>
              <a:gd name="connsiteX29" fmla="*/ 1425592 w 4270733"/>
              <a:gd name="connsiteY29" fmla="*/ 3763907 h 4048081"/>
              <a:gd name="connsiteX30" fmla="*/ 1425592 w 4270733"/>
              <a:gd name="connsiteY30" fmla="*/ 2852182 h 4048081"/>
              <a:gd name="connsiteX31" fmla="*/ 1140608 w 4270733"/>
              <a:gd name="connsiteY31" fmla="*/ 2568008 h 4048081"/>
              <a:gd name="connsiteX32" fmla="*/ 1140608 w 4270733"/>
              <a:gd name="connsiteY32" fmla="*/ 1277385 h 4048081"/>
              <a:gd name="connsiteX33" fmla="*/ 1425592 w 4270733"/>
              <a:gd name="connsiteY33" fmla="*/ 993211 h 4048081"/>
              <a:gd name="connsiteX34" fmla="*/ 3623644 w 4270733"/>
              <a:gd name="connsiteY34" fmla="*/ 245790 h 4048081"/>
              <a:gd name="connsiteX35" fmla="*/ 4009893 w 4270733"/>
              <a:gd name="connsiteY35" fmla="*/ 637055 h 4048081"/>
              <a:gd name="connsiteX36" fmla="*/ 3623644 w 4270733"/>
              <a:gd name="connsiteY36" fmla="*/ 1028320 h 4048081"/>
              <a:gd name="connsiteX37" fmla="*/ 3237395 w 4270733"/>
              <a:gd name="connsiteY37" fmla="*/ 637055 h 4048081"/>
              <a:gd name="connsiteX38" fmla="*/ 3623644 w 4270733"/>
              <a:gd name="connsiteY38" fmla="*/ 245790 h 4048081"/>
              <a:gd name="connsiteX39" fmla="*/ 1898055 w 4270733"/>
              <a:gd name="connsiteY39" fmla="*/ 0 h 4048081"/>
              <a:gd name="connsiteX40" fmla="*/ 2349516 w 4270733"/>
              <a:gd name="connsiteY40" fmla="*/ 453969 h 4048081"/>
              <a:gd name="connsiteX41" fmla="*/ 1898055 w 4270733"/>
              <a:gd name="connsiteY41" fmla="*/ 907938 h 4048081"/>
              <a:gd name="connsiteX42" fmla="*/ 1446594 w 4270733"/>
              <a:gd name="connsiteY42" fmla="*/ 453969 h 4048081"/>
              <a:gd name="connsiteX43" fmla="*/ 1898055 w 4270733"/>
              <a:gd name="connsiteY43" fmla="*/ 0 h 4048081"/>
              <a:gd name="connsiteX0" fmla="*/ 2855702 w 3912423"/>
              <a:gd name="connsiteY0" fmla="*/ 1098549 h 4048081"/>
              <a:gd name="connsiteX1" fmla="*/ 3674958 w 3912423"/>
              <a:gd name="connsiteY1" fmla="*/ 1098549 h 4048081"/>
              <a:gd name="connsiteX2" fmla="*/ 3912423 w 3912423"/>
              <a:gd name="connsiteY2" fmla="*/ 1335514 h 4048081"/>
              <a:gd name="connsiteX3" fmla="*/ 3912423 w 3912423"/>
              <a:gd name="connsiteY3" fmla="*/ 2449249 h 4048081"/>
              <a:gd name="connsiteX4" fmla="*/ 3674958 w 3912423"/>
              <a:gd name="connsiteY4" fmla="*/ 2686214 h 4048081"/>
              <a:gd name="connsiteX5" fmla="*/ 3674958 w 3912423"/>
              <a:gd name="connsiteY5" fmla="*/ 3480046 h 4048081"/>
              <a:gd name="connsiteX6" fmla="*/ 3437493 w 3912423"/>
              <a:gd name="connsiteY6" fmla="*/ 3717011 h 4048081"/>
              <a:gd name="connsiteX7" fmla="*/ 3081294 w 3912423"/>
              <a:gd name="connsiteY7" fmla="*/ 3717011 h 4048081"/>
              <a:gd name="connsiteX8" fmla="*/ 2855702 w 3912423"/>
              <a:gd name="connsiteY8" fmla="*/ 3480046 h 4048081"/>
              <a:gd name="connsiteX9" fmla="*/ 2855702 w 3912423"/>
              <a:gd name="connsiteY9" fmla="*/ 2686214 h 4048081"/>
              <a:gd name="connsiteX10" fmla="*/ 2618236 w 3912423"/>
              <a:gd name="connsiteY10" fmla="*/ 2449249 h 4048081"/>
              <a:gd name="connsiteX11" fmla="*/ 2618236 w 3912423"/>
              <a:gd name="connsiteY11" fmla="*/ 1335514 h 4048081"/>
              <a:gd name="connsiteX12" fmla="*/ 2855702 w 3912423"/>
              <a:gd name="connsiteY12" fmla="*/ 1098549 h 4048081"/>
              <a:gd name="connsiteX13" fmla="*/ -2 w 3912423"/>
              <a:gd name="connsiteY13" fmla="*/ 3717011 h 4048081"/>
              <a:gd name="connsiteX14" fmla="*/ 224716 w 3912423"/>
              <a:gd name="connsiteY14" fmla="*/ 1098549 h 4048081"/>
              <a:gd name="connsiteX15" fmla="*/ 461262 w 3912423"/>
              <a:gd name="connsiteY15" fmla="*/ 1335514 h 4048081"/>
              <a:gd name="connsiteX16" fmla="*/ 461262 w 3912423"/>
              <a:gd name="connsiteY16" fmla="*/ 2449249 h 4048081"/>
              <a:gd name="connsiteX17" fmla="*/ 224716 w 3912423"/>
              <a:gd name="connsiteY17" fmla="*/ 2686214 h 4048081"/>
              <a:gd name="connsiteX18" fmla="*/ 224716 w 3912423"/>
              <a:gd name="connsiteY18" fmla="*/ 3480046 h 4048081"/>
              <a:gd name="connsiteX19" fmla="*/ -2 w 3912423"/>
              <a:gd name="connsiteY19" fmla="*/ 3717011 h 4048081"/>
              <a:gd name="connsiteX20" fmla="*/ 1067282 w 3912423"/>
              <a:gd name="connsiteY20" fmla="*/ 993211 h 4048081"/>
              <a:gd name="connsiteX21" fmla="*/ 2017229 w 3912423"/>
              <a:gd name="connsiteY21" fmla="*/ 993211 h 4048081"/>
              <a:gd name="connsiteX22" fmla="*/ 2302213 w 3912423"/>
              <a:gd name="connsiteY22" fmla="*/ 1277385 h 4048081"/>
              <a:gd name="connsiteX23" fmla="*/ 2302213 w 3912423"/>
              <a:gd name="connsiteY23" fmla="*/ 2568008 h 4048081"/>
              <a:gd name="connsiteX24" fmla="*/ 2017229 w 3912423"/>
              <a:gd name="connsiteY24" fmla="*/ 2852182 h 4048081"/>
              <a:gd name="connsiteX25" fmla="*/ 2017229 w 3912423"/>
              <a:gd name="connsiteY25" fmla="*/ 3763907 h 4048081"/>
              <a:gd name="connsiteX26" fmla="*/ 1744119 w 3912423"/>
              <a:gd name="connsiteY26" fmla="*/ 4048081 h 4048081"/>
              <a:gd name="connsiteX27" fmla="*/ 1340392 w 3912423"/>
              <a:gd name="connsiteY27" fmla="*/ 4048081 h 4048081"/>
              <a:gd name="connsiteX28" fmla="*/ 1067282 w 3912423"/>
              <a:gd name="connsiteY28" fmla="*/ 3763907 h 4048081"/>
              <a:gd name="connsiteX29" fmla="*/ 1067282 w 3912423"/>
              <a:gd name="connsiteY29" fmla="*/ 2852182 h 4048081"/>
              <a:gd name="connsiteX30" fmla="*/ 782298 w 3912423"/>
              <a:gd name="connsiteY30" fmla="*/ 2568008 h 4048081"/>
              <a:gd name="connsiteX31" fmla="*/ 782298 w 3912423"/>
              <a:gd name="connsiteY31" fmla="*/ 1277385 h 4048081"/>
              <a:gd name="connsiteX32" fmla="*/ 1067282 w 3912423"/>
              <a:gd name="connsiteY32" fmla="*/ 993211 h 4048081"/>
              <a:gd name="connsiteX33" fmla="*/ 3265334 w 3912423"/>
              <a:gd name="connsiteY33" fmla="*/ 245790 h 4048081"/>
              <a:gd name="connsiteX34" fmla="*/ 3651583 w 3912423"/>
              <a:gd name="connsiteY34" fmla="*/ 637055 h 4048081"/>
              <a:gd name="connsiteX35" fmla="*/ 3265334 w 3912423"/>
              <a:gd name="connsiteY35" fmla="*/ 1028320 h 4048081"/>
              <a:gd name="connsiteX36" fmla="*/ 2879085 w 3912423"/>
              <a:gd name="connsiteY36" fmla="*/ 637055 h 4048081"/>
              <a:gd name="connsiteX37" fmla="*/ 3265334 w 3912423"/>
              <a:gd name="connsiteY37" fmla="*/ 245790 h 4048081"/>
              <a:gd name="connsiteX38" fmla="*/ 1539745 w 3912423"/>
              <a:gd name="connsiteY38" fmla="*/ 0 h 4048081"/>
              <a:gd name="connsiteX39" fmla="*/ 1991206 w 3912423"/>
              <a:gd name="connsiteY39" fmla="*/ 453969 h 4048081"/>
              <a:gd name="connsiteX40" fmla="*/ 1539745 w 3912423"/>
              <a:gd name="connsiteY40" fmla="*/ 907938 h 4048081"/>
              <a:gd name="connsiteX41" fmla="*/ 1088284 w 3912423"/>
              <a:gd name="connsiteY41" fmla="*/ 453969 h 4048081"/>
              <a:gd name="connsiteX42" fmla="*/ 1539745 w 3912423"/>
              <a:gd name="connsiteY42" fmla="*/ 0 h 4048081"/>
              <a:gd name="connsiteX0" fmla="*/ 2648508 w 3705229"/>
              <a:gd name="connsiteY0" fmla="*/ 1098549 h 4048081"/>
              <a:gd name="connsiteX1" fmla="*/ 3467764 w 3705229"/>
              <a:gd name="connsiteY1" fmla="*/ 1098549 h 4048081"/>
              <a:gd name="connsiteX2" fmla="*/ 3705229 w 3705229"/>
              <a:gd name="connsiteY2" fmla="*/ 1335514 h 4048081"/>
              <a:gd name="connsiteX3" fmla="*/ 3705229 w 3705229"/>
              <a:gd name="connsiteY3" fmla="*/ 2449249 h 4048081"/>
              <a:gd name="connsiteX4" fmla="*/ 3467764 w 3705229"/>
              <a:gd name="connsiteY4" fmla="*/ 2686214 h 4048081"/>
              <a:gd name="connsiteX5" fmla="*/ 3467764 w 3705229"/>
              <a:gd name="connsiteY5" fmla="*/ 3480046 h 4048081"/>
              <a:gd name="connsiteX6" fmla="*/ 3230299 w 3705229"/>
              <a:gd name="connsiteY6" fmla="*/ 3717011 h 4048081"/>
              <a:gd name="connsiteX7" fmla="*/ 2874100 w 3705229"/>
              <a:gd name="connsiteY7" fmla="*/ 3717011 h 4048081"/>
              <a:gd name="connsiteX8" fmla="*/ 2648508 w 3705229"/>
              <a:gd name="connsiteY8" fmla="*/ 3480046 h 4048081"/>
              <a:gd name="connsiteX9" fmla="*/ 2648508 w 3705229"/>
              <a:gd name="connsiteY9" fmla="*/ 2686214 h 4048081"/>
              <a:gd name="connsiteX10" fmla="*/ 2411042 w 3705229"/>
              <a:gd name="connsiteY10" fmla="*/ 2449249 h 4048081"/>
              <a:gd name="connsiteX11" fmla="*/ 2411042 w 3705229"/>
              <a:gd name="connsiteY11" fmla="*/ 1335514 h 4048081"/>
              <a:gd name="connsiteX12" fmla="*/ 2648508 w 3705229"/>
              <a:gd name="connsiteY12" fmla="*/ 1098549 h 4048081"/>
              <a:gd name="connsiteX13" fmla="*/ 17522 w 3705229"/>
              <a:gd name="connsiteY13" fmla="*/ 3480046 h 4048081"/>
              <a:gd name="connsiteX14" fmla="*/ 17522 w 3705229"/>
              <a:gd name="connsiteY14" fmla="*/ 1098549 h 4048081"/>
              <a:gd name="connsiteX15" fmla="*/ 254068 w 3705229"/>
              <a:gd name="connsiteY15" fmla="*/ 1335514 h 4048081"/>
              <a:gd name="connsiteX16" fmla="*/ 254068 w 3705229"/>
              <a:gd name="connsiteY16" fmla="*/ 2449249 h 4048081"/>
              <a:gd name="connsiteX17" fmla="*/ 17522 w 3705229"/>
              <a:gd name="connsiteY17" fmla="*/ 2686214 h 4048081"/>
              <a:gd name="connsiteX18" fmla="*/ 17522 w 3705229"/>
              <a:gd name="connsiteY18" fmla="*/ 3480046 h 4048081"/>
              <a:gd name="connsiteX19" fmla="*/ 860088 w 3705229"/>
              <a:gd name="connsiteY19" fmla="*/ 993211 h 4048081"/>
              <a:gd name="connsiteX20" fmla="*/ 1810035 w 3705229"/>
              <a:gd name="connsiteY20" fmla="*/ 993211 h 4048081"/>
              <a:gd name="connsiteX21" fmla="*/ 2095019 w 3705229"/>
              <a:gd name="connsiteY21" fmla="*/ 1277385 h 4048081"/>
              <a:gd name="connsiteX22" fmla="*/ 2095019 w 3705229"/>
              <a:gd name="connsiteY22" fmla="*/ 2568008 h 4048081"/>
              <a:gd name="connsiteX23" fmla="*/ 1810035 w 3705229"/>
              <a:gd name="connsiteY23" fmla="*/ 2852182 h 4048081"/>
              <a:gd name="connsiteX24" fmla="*/ 1810035 w 3705229"/>
              <a:gd name="connsiteY24" fmla="*/ 3763907 h 4048081"/>
              <a:gd name="connsiteX25" fmla="*/ 1536925 w 3705229"/>
              <a:gd name="connsiteY25" fmla="*/ 4048081 h 4048081"/>
              <a:gd name="connsiteX26" fmla="*/ 1133198 w 3705229"/>
              <a:gd name="connsiteY26" fmla="*/ 4048081 h 4048081"/>
              <a:gd name="connsiteX27" fmla="*/ 860088 w 3705229"/>
              <a:gd name="connsiteY27" fmla="*/ 3763907 h 4048081"/>
              <a:gd name="connsiteX28" fmla="*/ 860088 w 3705229"/>
              <a:gd name="connsiteY28" fmla="*/ 2852182 h 4048081"/>
              <a:gd name="connsiteX29" fmla="*/ 575104 w 3705229"/>
              <a:gd name="connsiteY29" fmla="*/ 2568008 h 4048081"/>
              <a:gd name="connsiteX30" fmla="*/ 575104 w 3705229"/>
              <a:gd name="connsiteY30" fmla="*/ 1277385 h 4048081"/>
              <a:gd name="connsiteX31" fmla="*/ 860088 w 3705229"/>
              <a:gd name="connsiteY31" fmla="*/ 993211 h 4048081"/>
              <a:gd name="connsiteX32" fmla="*/ 3058140 w 3705229"/>
              <a:gd name="connsiteY32" fmla="*/ 245790 h 4048081"/>
              <a:gd name="connsiteX33" fmla="*/ 3444389 w 3705229"/>
              <a:gd name="connsiteY33" fmla="*/ 637055 h 4048081"/>
              <a:gd name="connsiteX34" fmla="*/ 3058140 w 3705229"/>
              <a:gd name="connsiteY34" fmla="*/ 1028320 h 4048081"/>
              <a:gd name="connsiteX35" fmla="*/ 2671891 w 3705229"/>
              <a:gd name="connsiteY35" fmla="*/ 637055 h 4048081"/>
              <a:gd name="connsiteX36" fmla="*/ 3058140 w 3705229"/>
              <a:gd name="connsiteY36" fmla="*/ 245790 h 4048081"/>
              <a:gd name="connsiteX37" fmla="*/ 1332551 w 3705229"/>
              <a:gd name="connsiteY37" fmla="*/ 0 h 4048081"/>
              <a:gd name="connsiteX38" fmla="*/ 1784012 w 3705229"/>
              <a:gd name="connsiteY38" fmla="*/ 453969 h 4048081"/>
              <a:gd name="connsiteX39" fmla="*/ 1332551 w 3705229"/>
              <a:gd name="connsiteY39" fmla="*/ 907938 h 4048081"/>
              <a:gd name="connsiteX40" fmla="*/ 881090 w 3705229"/>
              <a:gd name="connsiteY40" fmla="*/ 453969 h 4048081"/>
              <a:gd name="connsiteX41" fmla="*/ 1332551 w 3705229"/>
              <a:gd name="connsiteY41"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0 w 3687707"/>
              <a:gd name="connsiteY13" fmla="*/ 2686214 h 4048081"/>
              <a:gd name="connsiteX14" fmla="*/ 0 w 3687707"/>
              <a:gd name="connsiteY14" fmla="*/ 1098549 h 4048081"/>
              <a:gd name="connsiteX15" fmla="*/ 236546 w 3687707"/>
              <a:gd name="connsiteY15" fmla="*/ 1335514 h 4048081"/>
              <a:gd name="connsiteX16" fmla="*/ 236546 w 3687707"/>
              <a:gd name="connsiteY16" fmla="*/ 2449249 h 4048081"/>
              <a:gd name="connsiteX17" fmla="*/ 0 w 3687707"/>
              <a:gd name="connsiteY17" fmla="*/ 2686214 h 4048081"/>
              <a:gd name="connsiteX18" fmla="*/ 842566 w 3687707"/>
              <a:gd name="connsiteY18" fmla="*/ 993211 h 4048081"/>
              <a:gd name="connsiteX19" fmla="*/ 1792513 w 3687707"/>
              <a:gd name="connsiteY19" fmla="*/ 993211 h 4048081"/>
              <a:gd name="connsiteX20" fmla="*/ 2077497 w 3687707"/>
              <a:gd name="connsiteY20" fmla="*/ 1277385 h 4048081"/>
              <a:gd name="connsiteX21" fmla="*/ 2077497 w 3687707"/>
              <a:gd name="connsiteY21" fmla="*/ 2568008 h 4048081"/>
              <a:gd name="connsiteX22" fmla="*/ 1792513 w 3687707"/>
              <a:gd name="connsiteY22" fmla="*/ 2852182 h 4048081"/>
              <a:gd name="connsiteX23" fmla="*/ 1792513 w 3687707"/>
              <a:gd name="connsiteY23" fmla="*/ 3763907 h 4048081"/>
              <a:gd name="connsiteX24" fmla="*/ 1519403 w 3687707"/>
              <a:gd name="connsiteY24" fmla="*/ 4048081 h 4048081"/>
              <a:gd name="connsiteX25" fmla="*/ 1115676 w 3687707"/>
              <a:gd name="connsiteY25" fmla="*/ 4048081 h 4048081"/>
              <a:gd name="connsiteX26" fmla="*/ 842566 w 3687707"/>
              <a:gd name="connsiteY26" fmla="*/ 3763907 h 4048081"/>
              <a:gd name="connsiteX27" fmla="*/ 842566 w 3687707"/>
              <a:gd name="connsiteY27" fmla="*/ 2852182 h 4048081"/>
              <a:gd name="connsiteX28" fmla="*/ 557582 w 3687707"/>
              <a:gd name="connsiteY28" fmla="*/ 2568008 h 4048081"/>
              <a:gd name="connsiteX29" fmla="*/ 557582 w 3687707"/>
              <a:gd name="connsiteY29" fmla="*/ 1277385 h 4048081"/>
              <a:gd name="connsiteX30" fmla="*/ 842566 w 3687707"/>
              <a:gd name="connsiteY30" fmla="*/ 993211 h 4048081"/>
              <a:gd name="connsiteX31" fmla="*/ 3040618 w 3687707"/>
              <a:gd name="connsiteY31" fmla="*/ 245790 h 4048081"/>
              <a:gd name="connsiteX32" fmla="*/ 3426867 w 3687707"/>
              <a:gd name="connsiteY32" fmla="*/ 637055 h 4048081"/>
              <a:gd name="connsiteX33" fmla="*/ 3040618 w 3687707"/>
              <a:gd name="connsiteY33" fmla="*/ 1028320 h 4048081"/>
              <a:gd name="connsiteX34" fmla="*/ 2654369 w 3687707"/>
              <a:gd name="connsiteY34" fmla="*/ 637055 h 4048081"/>
              <a:gd name="connsiteX35" fmla="*/ 3040618 w 3687707"/>
              <a:gd name="connsiteY35" fmla="*/ 245790 h 4048081"/>
              <a:gd name="connsiteX36" fmla="*/ 1315029 w 3687707"/>
              <a:gd name="connsiteY36" fmla="*/ 0 h 4048081"/>
              <a:gd name="connsiteX37" fmla="*/ 1766490 w 3687707"/>
              <a:gd name="connsiteY37" fmla="*/ 453969 h 4048081"/>
              <a:gd name="connsiteX38" fmla="*/ 1315029 w 3687707"/>
              <a:gd name="connsiteY38" fmla="*/ 907938 h 4048081"/>
              <a:gd name="connsiteX39" fmla="*/ 863568 w 3687707"/>
              <a:gd name="connsiteY39" fmla="*/ 453969 h 4048081"/>
              <a:gd name="connsiteX40" fmla="*/ 1315029 w 3687707"/>
              <a:gd name="connsiteY40"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236546 w 3687707"/>
              <a:gd name="connsiteY13" fmla="*/ 2449249 h 4048081"/>
              <a:gd name="connsiteX14" fmla="*/ 0 w 3687707"/>
              <a:gd name="connsiteY14" fmla="*/ 1098549 h 4048081"/>
              <a:gd name="connsiteX15" fmla="*/ 236546 w 3687707"/>
              <a:gd name="connsiteY15" fmla="*/ 1335514 h 4048081"/>
              <a:gd name="connsiteX16" fmla="*/ 236546 w 3687707"/>
              <a:gd name="connsiteY16" fmla="*/ 2449249 h 4048081"/>
              <a:gd name="connsiteX17" fmla="*/ 842566 w 3687707"/>
              <a:gd name="connsiteY17" fmla="*/ 993211 h 4048081"/>
              <a:gd name="connsiteX18" fmla="*/ 1792513 w 3687707"/>
              <a:gd name="connsiteY18" fmla="*/ 993211 h 4048081"/>
              <a:gd name="connsiteX19" fmla="*/ 2077497 w 3687707"/>
              <a:gd name="connsiteY19" fmla="*/ 1277385 h 4048081"/>
              <a:gd name="connsiteX20" fmla="*/ 2077497 w 3687707"/>
              <a:gd name="connsiteY20" fmla="*/ 2568008 h 4048081"/>
              <a:gd name="connsiteX21" fmla="*/ 1792513 w 3687707"/>
              <a:gd name="connsiteY21" fmla="*/ 2852182 h 4048081"/>
              <a:gd name="connsiteX22" fmla="*/ 1792513 w 3687707"/>
              <a:gd name="connsiteY22" fmla="*/ 3763907 h 4048081"/>
              <a:gd name="connsiteX23" fmla="*/ 1519403 w 3687707"/>
              <a:gd name="connsiteY23" fmla="*/ 4048081 h 4048081"/>
              <a:gd name="connsiteX24" fmla="*/ 1115676 w 3687707"/>
              <a:gd name="connsiteY24" fmla="*/ 4048081 h 4048081"/>
              <a:gd name="connsiteX25" fmla="*/ 842566 w 3687707"/>
              <a:gd name="connsiteY25" fmla="*/ 3763907 h 4048081"/>
              <a:gd name="connsiteX26" fmla="*/ 842566 w 3687707"/>
              <a:gd name="connsiteY26" fmla="*/ 2852182 h 4048081"/>
              <a:gd name="connsiteX27" fmla="*/ 557582 w 3687707"/>
              <a:gd name="connsiteY27" fmla="*/ 2568008 h 4048081"/>
              <a:gd name="connsiteX28" fmla="*/ 557582 w 3687707"/>
              <a:gd name="connsiteY28" fmla="*/ 1277385 h 4048081"/>
              <a:gd name="connsiteX29" fmla="*/ 842566 w 3687707"/>
              <a:gd name="connsiteY29" fmla="*/ 993211 h 4048081"/>
              <a:gd name="connsiteX30" fmla="*/ 3040618 w 3687707"/>
              <a:gd name="connsiteY30" fmla="*/ 245790 h 4048081"/>
              <a:gd name="connsiteX31" fmla="*/ 3426867 w 3687707"/>
              <a:gd name="connsiteY31" fmla="*/ 637055 h 4048081"/>
              <a:gd name="connsiteX32" fmla="*/ 3040618 w 3687707"/>
              <a:gd name="connsiteY32" fmla="*/ 1028320 h 4048081"/>
              <a:gd name="connsiteX33" fmla="*/ 2654369 w 3687707"/>
              <a:gd name="connsiteY33" fmla="*/ 637055 h 4048081"/>
              <a:gd name="connsiteX34" fmla="*/ 3040618 w 3687707"/>
              <a:gd name="connsiteY34" fmla="*/ 245790 h 4048081"/>
              <a:gd name="connsiteX35" fmla="*/ 1315029 w 3687707"/>
              <a:gd name="connsiteY35" fmla="*/ 0 h 4048081"/>
              <a:gd name="connsiteX36" fmla="*/ 1766490 w 3687707"/>
              <a:gd name="connsiteY36" fmla="*/ 453969 h 4048081"/>
              <a:gd name="connsiteX37" fmla="*/ 1315029 w 3687707"/>
              <a:gd name="connsiteY37" fmla="*/ 907938 h 4048081"/>
              <a:gd name="connsiteX38" fmla="*/ 863568 w 3687707"/>
              <a:gd name="connsiteY38" fmla="*/ 453969 h 4048081"/>
              <a:gd name="connsiteX39" fmla="*/ 1315029 w 3687707"/>
              <a:gd name="connsiteY39"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236546 w 3687707"/>
              <a:gd name="connsiteY13" fmla="*/ 1335514 h 4048081"/>
              <a:gd name="connsiteX14" fmla="*/ 0 w 3687707"/>
              <a:gd name="connsiteY14" fmla="*/ 1098549 h 4048081"/>
              <a:gd name="connsiteX15" fmla="*/ 236546 w 3687707"/>
              <a:gd name="connsiteY15" fmla="*/ 1335514 h 4048081"/>
              <a:gd name="connsiteX16" fmla="*/ 842566 w 3687707"/>
              <a:gd name="connsiteY16" fmla="*/ 993211 h 4048081"/>
              <a:gd name="connsiteX17" fmla="*/ 1792513 w 3687707"/>
              <a:gd name="connsiteY17" fmla="*/ 993211 h 4048081"/>
              <a:gd name="connsiteX18" fmla="*/ 2077497 w 3687707"/>
              <a:gd name="connsiteY18" fmla="*/ 1277385 h 4048081"/>
              <a:gd name="connsiteX19" fmla="*/ 2077497 w 3687707"/>
              <a:gd name="connsiteY19" fmla="*/ 2568008 h 4048081"/>
              <a:gd name="connsiteX20" fmla="*/ 1792513 w 3687707"/>
              <a:gd name="connsiteY20" fmla="*/ 2852182 h 4048081"/>
              <a:gd name="connsiteX21" fmla="*/ 1792513 w 3687707"/>
              <a:gd name="connsiteY21" fmla="*/ 3763907 h 4048081"/>
              <a:gd name="connsiteX22" fmla="*/ 1519403 w 3687707"/>
              <a:gd name="connsiteY22" fmla="*/ 4048081 h 4048081"/>
              <a:gd name="connsiteX23" fmla="*/ 1115676 w 3687707"/>
              <a:gd name="connsiteY23" fmla="*/ 4048081 h 4048081"/>
              <a:gd name="connsiteX24" fmla="*/ 842566 w 3687707"/>
              <a:gd name="connsiteY24" fmla="*/ 3763907 h 4048081"/>
              <a:gd name="connsiteX25" fmla="*/ 842566 w 3687707"/>
              <a:gd name="connsiteY25" fmla="*/ 2852182 h 4048081"/>
              <a:gd name="connsiteX26" fmla="*/ 557582 w 3687707"/>
              <a:gd name="connsiteY26" fmla="*/ 2568008 h 4048081"/>
              <a:gd name="connsiteX27" fmla="*/ 557582 w 3687707"/>
              <a:gd name="connsiteY27" fmla="*/ 1277385 h 4048081"/>
              <a:gd name="connsiteX28" fmla="*/ 842566 w 3687707"/>
              <a:gd name="connsiteY28" fmla="*/ 993211 h 4048081"/>
              <a:gd name="connsiteX29" fmla="*/ 3040618 w 3687707"/>
              <a:gd name="connsiteY29" fmla="*/ 245790 h 4048081"/>
              <a:gd name="connsiteX30" fmla="*/ 3426867 w 3687707"/>
              <a:gd name="connsiteY30" fmla="*/ 637055 h 4048081"/>
              <a:gd name="connsiteX31" fmla="*/ 3040618 w 3687707"/>
              <a:gd name="connsiteY31" fmla="*/ 1028320 h 4048081"/>
              <a:gd name="connsiteX32" fmla="*/ 2654369 w 3687707"/>
              <a:gd name="connsiteY32" fmla="*/ 637055 h 4048081"/>
              <a:gd name="connsiteX33" fmla="*/ 3040618 w 3687707"/>
              <a:gd name="connsiteY33" fmla="*/ 245790 h 4048081"/>
              <a:gd name="connsiteX34" fmla="*/ 1315029 w 3687707"/>
              <a:gd name="connsiteY34" fmla="*/ 0 h 4048081"/>
              <a:gd name="connsiteX35" fmla="*/ 1766490 w 3687707"/>
              <a:gd name="connsiteY35" fmla="*/ 453969 h 4048081"/>
              <a:gd name="connsiteX36" fmla="*/ 1315029 w 3687707"/>
              <a:gd name="connsiteY36" fmla="*/ 907938 h 4048081"/>
              <a:gd name="connsiteX37" fmla="*/ 863568 w 3687707"/>
              <a:gd name="connsiteY37" fmla="*/ 453969 h 4048081"/>
              <a:gd name="connsiteX38" fmla="*/ 1315029 w 3687707"/>
              <a:gd name="connsiteY38"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483035 w 3130124"/>
              <a:gd name="connsiteY26" fmla="*/ 245790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2483035 w 3130124"/>
              <a:gd name="connsiteY30" fmla="*/ 245790 h 4048081"/>
              <a:gd name="connsiteX31" fmla="*/ 757446 w 3130124"/>
              <a:gd name="connsiteY31" fmla="*/ 0 h 4048081"/>
              <a:gd name="connsiteX32" fmla="*/ 1208907 w 3130124"/>
              <a:gd name="connsiteY32" fmla="*/ 453969 h 4048081"/>
              <a:gd name="connsiteX33" fmla="*/ 757446 w 3130124"/>
              <a:gd name="connsiteY33" fmla="*/ 907938 h 4048081"/>
              <a:gd name="connsiteX34" fmla="*/ 305985 w 3130124"/>
              <a:gd name="connsiteY34" fmla="*/ 453969 h 4048081"/>
              <a:gd name="connsiteX35" fmla="*/ 757446 w 3130124"/>
              <a:gd name="connsiteY35"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757446 w 3130124"/>
              <a:gd name="connsiteY30" fmla="*/ 0 h 4048081"/>
              <a:gd name="connsiteX31" fmla="*/ 1208907 w 3130124"/>
              <a:gd name="connsiteY31" fmla="*/ 453969 h 4048081"/>
              <a:gd name="connsiteX32" fmla="*/ 757446 w 3130124"/>
              <a:gd name="connsiteY32" fmla="*/ 907938 h 4048081"/>
              <a:gd name="connsiteX33" fmla="*/ 305985 w 3130124"/>
              <a:gd name="connsiteY33" fmla="*/ 453969 h 4048081"/>
              <a:gd name="connsiteX34" fmla="*/ 757446 w 3130124"/>
              <a:gd name="connsiteY34"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483035 w 3130124"/>
              <a:gd name="connsiteY27" fmla="*/ 1028320 h 4048081"/>
              <a:gd name="connsiteX28" fmla="*/ 2096786 w 3130124"/>
              <a:gd name="connsiteY28" fmla="*/ 637055 h 4048081"/>
              <a:gd name="connsiteX29" fmla="*/ 757446 w 3130124"/>
              <a:gd name="connsiteY29" fmla="*/ 0 h 4048081"/>
              <a:gd name="connsiteX30" fmla="*/ 1208907 w 3130124"/>
              <a:gd name="connsiteY30" fmla="*/ 453969 h 4048081"/>
              <a:gd name="connsiteX31" fmla="*/ 757446 w 3130124"/>
              <a:gd name="connsiteY31" fmla="*/ 907938 h 4048081"/>
              <a:gd name="connsiteX32" fmla="*/ 305985 w 3130124"/>
              <a:gd name="connsiteY32" fmla="*/ 453969 h 4048081"/>
              <a:gd name="connsiteX33" fmla="*/ 757446 w 3130124"/>
              <a:gd name="connsiteY33"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757446 w 3130124"/>
              <a:gd name="connsiteY26" fmla="*/ 0 h 4048081"/>
              <a:gd name="connsiteX27" fmla="*/ 1208907 w 3130124"/>
              <a:gd name="connsiteY27" fmla="*/ 453969 h 4048081"/>
              <a:gd name="connsiteX28" fmla="*/ 757446 w 3130124"/>
              <a:gd name="connsiteY28" fmla="*/ 907938 h 4048081"/>
              <a:gd name="connsiteX29" fmla="*/ 305985 w 3130124"/>
              <a:gd name="connsiteY29" fmla="*/ 453969 h 4048081"/>
              <a:gd name="connsiteX30" fmla="*/ 757446 w 3130124"/>
              <a:gd name="connsiteY30" fmla="*/ 0 h 4048081"/>
              <a:gd name="connsiteX0" fmla="*/ 2073403 w 3130124"/>
              <a:gd name="connsiteY0" fmla="*/ 1098549 h 4048081"/>
              <a:gd name="connsiteX1" fmla="*/ 2892659 w 3130124"/>
              <a:gd name="connsiteY1" fmla="*/ 1098549 h 4048081"/>
              <a:gd name="connsiteX2" fmla="*/ 3130124 w 3130124"/>
              <a:gd name="connsiteY2" fmla="*/ 2449249 h 4048081"/>
              <a:gd name="connsiteX3" fmla="*/ 2892659 w 3130124"/>
              <a:gd name="connsiteY3" fmla="*/ 2686214 h 4048081"/>
              <a:gd name="connsiteX4" fmla="*/ 2892659 w 3130124"/>
              <a:gd name="connsiteY4" fmla="*/ 3480046 h 4048081"/>
              <a:gd name="connsiteX5" fmla="*/ 2655194 w 3130124"/>
              <a:gd name="connsiteY5" fmla="*/ 3717011 h 4048081"/>
              <a:gd name="connsiteX6" fmla="*/ 2298995 w 3130124"/>
              <a:gd name="connsiteY6" fmla="*/ 3717011 h 4048081"/>
              <a:gd name="connsiteX7" fmla="*/ 2073403 w 3130124"/>
              <a:gd name="connsiteY7" fmla="*/ 3480046 h 4048081"/>
              <a:gd name="connsiteX8" fmla="*/ 2073403 w 3130124"/>
              <a:gd name="connsiteY8" fmla="*/ 2686214 h 4048081"/>
              <a:gd name="connsiteX9" fmla="*/ 1835937 w 3130124"/>
              <a:gd name="connsiteY9" fmla="*/ 2449249 h 4048081"/>
              <a:gd name="connsiteX10" fmla="*/ 1835937 w 3130124"/>
              <a:gd name="connsiteY10" fmla="*/ 1335514 h 4048081"/>
              <a:gd name="connsiteX11" fmla="*/ 2073403 w 3130124"/>
              <a:gd name="connsiteY11" fmla="*/ 1098549 h 4048081"/>
              <a:gd name="connsiteX12" fmla="*/ 284983 w 3130124"/>
              <a:gd name="connsiteY12" fmla="*/ 993211 h 4048081"/>
              <a:gd name="connsiteX13" fmla="*/ 1234930 w 3130124"/>
              <a:gd name="connsiteY13" fmla="*/ 993211 h 4048081"/>
              <a:gd name="connsiteX14" fmla="*/ 1519914 w 3130124"/>
              <a:gd name="connsiteY14" fmla="*/ 1277385 h 4048081"/>
              <a:gd name="connsiteX15" fmla="*/ 1519914 w 3130124"/>
              <a:gd name="connsiteY15" fmla="*/ 2568008 h 4048081"/>
              <a:gd name="connsiteX16" fmla="*/ 1234930 w 3130124"/>
              <a:gd name="connsiteY16" fmla="*/ 2852182 h 4048081"/>
              <a:gd name="connsiteX17" fmla="*/ 1234930 w 3130124"/>
              <a:gd name="connsiteY17" fmla="*/ 3763907 h 4048081"/>
              <a:gd name="connsiteX18" fmla="*/ 961820 w 3130124"/>
              <a:gd name="connsiteY18" fmla="*/ 4048081 h 4048081"/>
              <a:gd name="connsiteX19" fmla="*/ 558093 w 3130124"/>
              <a:gd name="connsiteY19" fmla="*/ 4048081 h 4048081"/>
              <a:gd name="connsiteX20" fmla="*/ 284983 w 3130124"/>
              <a:gd name="connsiteY20" fmla="*/ 3763907 h 4048081"/>
              <a:gd name="connsiteX21" fmla="*/ 284983 w 3130124"/>
              <a:gd name="connsiteY21" fmla="*/ 2852182 h 4048081"/>
              <a:gd name="connsiteX22" fmla="*/ -1 w 3130124"/>
              <a:gd name="connsiteY22" fmla="*/ 2568008 h 4048081"/>
              <a:gd name="connsiteX23" fmla="*/ -1 w 3130124"/>
              <a:gd name="connsiteY23" fmla="*/ 1277385 h 4048081"/>
              <a:gd name="connsiteX24" fmla="*/ 284983 w 3130124"/>
              <a:gd name="connsiteY24" fmla="*/ 993211 h 4048081"/>
              <a:gd name="connsiteX25" fmla="*/ 757446 w 3130124"/>
              <a:gd name="connsiteY25" fmla="*/ 0 h 4048081"/>
              <a:gd name="connsiteX26" fmla="*/ 1208907 w 3130124"/>
              <a:gd name="connsiteY26" fmla="*/ 453969 h 4048081"/>
              <a:gd name="connsiteX27" fmla="*/ 757446 w 3130124"/>
              <a:gd name="connsiteY27" fmla="*/ 907938 h 4048081"/>
              <a:gd name="connsiteX28" fmla="*/ 305985 w 3130124"/>
              <a:gd name="connsiteY28" fmla="*/ 453969 h 4048081"/>
              <a:gd name="connsiteX29" fmla="*/ 757446 w 3130124"/>
              <a:gd name="connsiteY29" fmla="*/ 0 h 4048081"/>
              <a:gd name="connsiteX0" fmla="*/ 2073403 w 3170448"/>
              <a:gd name="connsiteY0" fmla="*/ 1098549 h 4048081"/>
              <a:gd name="connsiteX1" fmla="*/ 3130124 w 3170448"/>
              <a:gd name="connsiteY1" fmla="*/ 2449249 h 4048081"/>
              <a:gd name="connsiteX2" fmla="*/ 2892659 w 3170448"/>
              <a:gd name="connsiteY2" fmla="*/ 2686214 h 4048081"/>
              <a:gd name="connsiteX3" fmla="*/ 2892659 w 3170448"/>
              <a:gd name="connsiteY3" fmla="*/ 3480046 h 4048081"/>
              <a:gd name="connsiteX4" fmla="*/ 2655194 w 3170448"/>
              <a:gd name="connsiteY4" fmla="*/ 3717011 h 4048081"/>
              <a:gd name="connsiteX5" fmla="*/ 2298995 w 3170448"/>
              <a:gd name="connsiteY5" fmla="*/ 3717011 h 4048081"/>
              <a:gd name="connsiteX6" fmla="*/ 2073403 w 3170448"/>
              <a:gd name="connsiteY6" fmla="*/ 3480046 h 4048081"/>
              <a:gd name="connsiteX7" fmla="*/ 2073403 w 3170448"/>
              <a:gd name="connsiteY7" fmla="*/ 2686214 h 4048081"/>
              <a:gd name="connsiteX8" fmla="*/ 1835937 w 3170448"/>
              <a:gd name="connsiteY8" fmla="*/ 2449249 h 4048081"/>
              <a:gd name="connsiteX9" fmla="*/ 1835937 w 3170448"/>
              <a:gd name="connsiteY9" fmla="*/ 1335514 h 4048081"/>
              <a:gd name="connsiteX10" fmla="*/ 2073403 w 3170448"/>
              <a:gd name="connsiteY10" fmla="*/ 1098549 h 4048081"/>
              <a:gd name="connsiteX11" fmla="*/ 284983 w 3170448"/>
              <a:gd name="connsiteY11" fmla="*/ 993211 h 4048081"/>
              <a:gd name="connsiteX12" fmla="*/ 1234930 w 3170448"/>
              <a:gd name="connsiteY12" fmla="*/ 993211 h 4048081"/>
              <a:gd name="connsiteX13" fmla="*/ 1519914 w 3170448"/>
              <a:gd name="connsiteY13" fmla="*/ 1277385 h 4048081"/>
              <a:gd name="connsiteX14" fmla="*/ 1519914 w 3170448"/>
              <a:gd name="connsiteY14" fmla="*/ 2568008 h 4048081"/>
              <a:gd name="connsiteX15" fmla="*/ 1234930 w 3170448"/>
              <a:gd name="connsiteY15" fmla="*/ 2852182 h 4048081"/>
              <a:gd name="connsiteX16" fmla="*/ 1234930 w 3170448"/>
              <a:gd name="connsiteY16" fmla="*/ 3763907 h 4048081"/>
              <a:gd name="connsiteX17" fmla="*/ 961820 w 3170448"/>
              <a:gd name="connsiteY17" fmla="*/ 4048081 h 4048081"/>
              <a:gd name="connsiteX18" fmla="*/ 558093 w 3170448"/>
              <a:gd name="connsiteY18" fmla="*/ 4048081 h 4048081"/>
              <a:gd name="connsiteX19" fmla="*/ 284983 w 3170448"/>
              <a:gd name="connsiteY19" fmla="*/ 3763907 h 4048081"/>
              <a:gd name="connsiteX20" fmla="*/ 284983 w 3170448"/>
              <a:gd name="connsiteY20" fmla="*/ 2852182 h 4048081"/>
              <a:gd name="connsiteX21" fmla="*/ -1 w 3170448"/>
              <a:gd name="connsiteY21" fmla="*/ 2568008 h 4048081"/>
              <a:gd name="connsiteX22" fmla="*/ -1 w 3170448"/>
              <a:gd name="connsiteY22" fmla="*/ 1277385 h 4048081"/>
              <a:gd name="connsiteX23" fmla="*/ 284983 w 3170448"/>
              <a:gd name="connsiteY23" fmla="*/ 993211 h 4048081"/>
              <a:gd name="connsiteX24" fmla="*/ 757446 w 3170448"/>
              <a:gd name="connsiteY24" fmla="*/ 0 h 4048081"/>
              <a:gd name="connsiteX25" fmla="*/ 1208907 w 3170448"/>
              <a:gd name="connsiteY25" fmla="*/ 453969 h 4048081"/>
              <a:gd name="connsiteX26" fmla="*/ 757446 w 3170448"/>
              <a:gd name="connsiteY26" fmla="*/ 907938 h 4048081"/>
              <a:gd name="connsiteX27" fmla="*/ 305985 w 3170448"/>
              <a:gd name="connsiteY27" fmla="*/ 453969 h 4048081"/>
              <a:gd name="connsiteX28" fmla="*/ 757446 w 3170448"/>
              <a:gd name="connsiteY28" fmla="*/ 0 h 4048081"/>
              <a:gd name="connsiteX0" fmla="*/ 2073403 w 3165712"/>
              <a:gd name="connsiteY0" fmla="*/ 1098549 h 4048081"/>
              <a:gd name="connsiteX1" fmla="*/ 3130124 w 3165712"/>
              <a:gd name="connsiteY1" fmla="*/ 2449249 h 4048081"/>
              <a:gd name="connsiteX2" fmla="*/ 2892659 w 3165712"/>
              <a:gd name="connsiteY2" fmla="*/ 3480046 h 4048081"/>
              <a:gd name="connsiteX3" fmla="*/ 2655194 w 3165712"/>
              <a:gd name="connsiteY3" fmla="*/ 3717011 h 4048081"/>
              <a:gd name="connsiteX4" fmla="*/ 2298995 w 3165712"/>
              <a:gd name="connsiteY4" fmla="*/ 3717011 h 4048081"/>
              <a:gd name="connsiteX5" fmla="*/ 2073403 w 3165712"/>
              <a:gd name="connsiteY5" fmla="*/ 3480046 h 4048081"/>
              <a:gd name="connsiteX6" fmla="*/ 2073403 w 3165712"/>
              <a:gd name="connsiteY6" fmla="*/ 2686214 h 4048081"/>
              <a:gd name="connsiteX7" fmla="*/ 1835937 w 3165712"/>
              <a:gd name="connsiteY7" fmla="*/ 2449249 h 4048081"/>
              <a:gd name="connsiteX8" fmla="*/ 1835937 w 3165712"/>
              <a:gd name="connsiteY8" fmla="*/ 1335514 h 4048081"/>
              <a:gd name="connsiteX9" fmla="*/ 2073403 w 3165712"/>
              <a:gd name="connsiteY9" fmla="*/ 1098549 h 4048081"/>
              <a:gd name="connsiteX10" fmla="*/ 284983 w 3165712"/>
              <a:gd name="connsiteY10" fmla="*/ 993211 h 4048081"/>
              <a:gd name="connsiteX11" fmla="*/ 1234930 w 3165712"/>
              <a:gd name="connsiteY11" fmla="*/ 993211 h 4048081"/>
              <a:gd name="connsiteX12" fmla="*/ 1519914 w 3165712"/>
              <a:gd name="connsiteY12" fmla="*/ 1277385 h 4048081"/>
              <a:gd name="connsiteX13" fmla="*/ 1519914 w 3165712"/>
              <a:gd name="connsiteY13" fmla="*/ 2568008 h 4048081"/>
              <a:gd name="connsiteX14" fmla="*/ 1234930 w 3165712"/>
              <a:gd name="connsiteY14" fmla="*/ 2852182 h 4048081"/>
              <a:gd name="connsiteX15" fmla="*/ 1234930 w 3165712"/>
              <a:gd name="connsiteY15" fmla="*/ 3763907 h 4048081"/>
              <a:gd name="connsiteX16" fmla="*/ 961820 w 3165712"/>
              <a:gd name="connsiteY16" fmla="*/ 4048081 h 4048081"/>
              <a:gd name="connsiteX17" fmla="*/ 558093 w 3165712"/>
              <a:gd name="connsiteY17" fmla="*/ 4048081 h 4048081"/>
              <a:gd name="connsiteX18" fmla="*/ 284983 w 3165712"/>
              <a:gd name="connsiteY18" fmla="*/ 3763907 h 4048081"/>
              <a:gd name="connsiteX19" fmla="*/ 284983 w 3165712"/>
              <a:gd name="connsiteY19" fmla="*/ 2852182 h 4048081"/>
              <a:gd name="connsiteX20" fmla="*/ -1 w 3165712"/>
              <a:gd name="connsiteY20" fmla="*/ 2568008 h 4048081"/>
              <a:gd name="connsiteX21" fmla="*/ -1 w 3165712"/>
              <a:gd name="connsiteY21" fmla="*/ 1277385 h 4048081"/>
              <a:gd name="connsiteX22" fmla="*/ 284983 w 3165712"/>
              <a:gd name="connsiteY22" fmla="*/ 993211 h 4048081"/>
              <a:gd name="connsiteX23" fmla="*/ 757446 w 3165712"/>
              <a:gd name="connsiteY23" fmla="*/ 0 h 4048081"/>
              <a:gd name="connsiteX24" fmla="*/ 1208907 w 3165712"/>
              <a:gd name="connsiteY24" fmla="*/ 453969 h 4048081"/>
              <a:gd name="connsiteX25" fmla="*/ 757446 w 3165712"/>
              <a:gd name="connsiteY25" fmla="*/ 907938 h 4048081"/>
              <a:gd name="connsiteX26" fmla="*/ 305985 w 3165712"/>
              <a:gd name="connsiteY26" fmla="*/ 453969 h 4048081"/>
              <a:gd name="connsiteX27" fmla="*/ 757446 w 3165712"/>
              <a:gd name="connsiteY27" fmla="*/ 0 h 4048081"/>
              <a:gd name="connsiteX0" fmla="*/ 2073403 w 2917967"/>
              <a:gd name="connsiteY0" fmla="*/ 1098549 h 4048081"/>
              <a:gd name="connsiteX1" fmla="*/ 2892659 w 2917967"/>
              <a:gd name="connsiteY1" fmla="*/ 3480046 h 4048081"/>
              <a:gd name="connsiteX2" fmla="*/ 2655194 w 2917967"/>
              <a:gd name="connsiteY2" fmla="*/ 3717011 h 4048081"/>
              <a:gd name="connsiteX3" fmla="*/ 2298995 w 2917967"/>
              <a:gd name="connsiteY3" fmla="*/ 3717011 h 4048081"/>
              <a:gd name="connsiteX4" fmla="*/ 2073403 w 2917967"/>
              <a:gd name="connsiteY4" fmla="*/ 3480046 h 4048081"/>
              <a:gd name="connsiteX5" fmla="*/ 2073403 w 2917967"/>
              <a:gd name="connsiteY5" fmla="*/ 2686214 h 4048081"/>
              <a:gd name="connsiteX6" fmla="*/ 1835937 w 2917967"/>
              <a:gd name="connsiteY6" fmla="*/ 2449249 h 4048081"/>
              <a:gd name="connsiteX7" fmla="*/ 1835937 w 2917967"/>
              <a:gd name="connsiteY7" fmla="*/ 1335514 h 4048081"/>
              <a:gd name="connsiteX8" fmla="*/ 2073403 w 2917967"/>
              <a:gd name="connsiteY8" fmla="*/ 1098549 h 4048081"/>
              <a:gd name="connsiteX9" fmla="*/ 284983 w 2917967"/>
              <a:gd name="connsiteY9" fmla="*/ 993211 h 4048081"/>
              <a:gd name="connsiteX10" fmla="*/ 1234930 w 2917967"/>
              <a:gd name="connsiteY10" fmla="*/ 993211 h 4048081"/>
              <a:gd name="connsiteX11" fmla="*/ 1519914 w 2917967"/>
              <a:gd name="connsiteY11" fmla="*/ 1277385 h 4048081"/>
              <a:gd name="connsiteX12" fmla="*/ 1519914 w 2917967"/>
              <a:gd name="connsiteY12" fmla="*/ 2568008 h 4048081"/>
              <a:gd name="connsiteX13" fmla="*/ 1234930 w 2917967"/>
              <a:gd name="connsiteY13" fmla="*/ 2852182 h 4048081"/>
              <a:gd name="connsiteX14" fmla="*/ 1234930 w 2917967"/>
              <a:gd name="connsiteY14" fmla="*/ 3763907 h 4048081"/>
              <a:gd name="connsiteX15" fmla="*/ 961820 w 2917967"/>
              <a:gd name="connsiteY15" fmla="*/ 4048081 h 4048081"/>
              <a:gd name="connsiteX16" fmla="*/ 558093 w 2917967"/>
              <a:gd name="connsiteY16" fmla="*/ 4048081 h 4048081"/>
              <a:gd name="connsiteX17" fmla="*/ 284983 w 2917967"/>
              <a:gd name="connsiteY17" fmla="*/ 3763907 h 4048081"/>
              <a:gd name="connsiteX18" fmla="*/ 284983 w 2917967"/>
              <a:gd name="connsiteY18" fmla="*/ 2852182 h 4048081"/>
              <a:gd name="connsiteX19" fmla="*/ -1 w 2917967"/>
              <a:gd name="connsiteY19" fmla="*/ 2568008 h 4048081"/>
              <a:gd name="connsiteX20" fmla="*/ -1 w 2917967"/>
              <a:gd name="connsiteY20" fmla="*/ 1277385 h 4048081"/>
              <a:gd name="connsiteX21" fmla="*/ 284983 w 2917967"/>
              <a:gd name="connsiteY21" fmla="*/ 993211 h 4048081"/>
              <a:gd name="connsiteX22" fmla="*/ 757446 w 2917967"/>
              <a:gd name="connsiteY22" fmla="*/ 0 h 4048081"/>
              <a:gd name="connsiteX23" fmla="*/ 1208907 w 2917967"/>
              <a:gd name="connsiteY23" fmla="*/ 453969 h 4048081"/>
              <a:gd name="connsiteX24" fmla="*/ 757446 w 2917967"/>
              <a:gd name="connsiteY24" fmla="*/ 907938 h 4048081"/>
              <a:gd name="connsiteX25" fmla="*/ 305985 w 2917967"/>
              <a:gd name="connsiteY25" fmla="*/ 453969 h 4048081"/>
              <a:gd name="connsiteX26" fmla="*/ 757446 w 2917967"/>
              <a:gd name="connsiteY26" fmla="*/ 0 h 4048081"/>
              <a:gd name="connsiteX0" fmla="*/ 2073403 w 2658695"/>
              <a:gd name="connsiteY0" fmla="*/ 1098549 h 4048081"/>
              <a:gd name="connsiteX1" fmla="*/ 2655194 w 2658695"/>
              <a:gd name="connsiteY1" fmla="*/ 3717011 h 4048081"/>
              <a:gd name="connsiteX2" fmla="*/ 2298995 w 2658695"/>
              <a:gd name="connsiteY2" fmla="*/ 3717011 h 4048081"/>
              <a:gd name="connsiteX3" fmla="*/ 2073403 w 2658695"/>
              <a:gd name="connsiteY3" fmla="*/ 3480046 h 4048081"/>
              <a:gd name="connsiteX4" fmla="*/ 2073403 w 2658695"/>
              <a:gd name="connsiteY4" fmla="*/ 2686214 h 4048081"/>
              <a:gd name="connsiteX5" fmla="*/ 1835937 w 2658695"/>
              <a:gd name="connsiteY5" fmla="*/ 2449249 h 4048081"/>
              <a:gd name="connsiteX6" fmla="*/ 1835937 w 2658695"/>
              <a:gd name="connsiteY6" fmla="*/ 1335514 h 4048081"/>
              <a:gd name="connsiteX7" fmla="*/ 2073403 w 2658695"/>
              <a:gd name="connsiteY7" fmla="*/ 1098549 h 4048081"/>
              <a:gd name="connsiteX8" fmla="*/ 284983 w 2658695"/>
              <a:gd name="connsiteY8" fmla="*/ 993211 h 4048081"/>
              <a:gd name="connsiteX9" fmla="*/ 1234930 w 2658695"/>
              <a:gd name="connsiteY9" fmla="*/ 993211 h 4048081"/>
              <a:gd name="connsiteX10" fmla="*/ 1519914 w 2658695"/>
              <a:gd name="connsiteY10" fmla="*/ 1277385 h 4048081"/>
              <a:gd name="connsiteX11" fmla="*/ 1519914 w 2658695"/>
              <a:gd name="connsiteY11" fmla="*/ 2568008 h 4048081"/>
              <a:gd name="connsiteX12" fmla="*/ 1234930 w 2658695"/>
              <a:gd name="connsiteY12" fmla="*/ 2852182 h 4048081"/>
              <a:gd name="connsiteX13" fmla="*/ 1234930 w 2658695"/>
              <a:gd name="connsiteY13" fmla="*/ 3763907 h 4048081"/>
              <a:gd name="connsiteX14" fmla="*/ 961820 w 2658695"/>
              <a:gd name="connsiteY14" fmla="*/ 4048081 h 4048081"/>
              <a:gd name="connsiteX15" fmla="*/ 558093 w 2658695"/>
              <a:gd name="connsiteY15" fmla="*/ 4048081 h 4048081"/>
              <a:gd name="connsiteX16" fmla="*/ 284983 w 2658695"/>
              <a:gd name="connsiteY16" fmla="*/ 3763907 h 4048081"/>
              <a:gd name="connsiteX17" fmla="*/ 284983 w 2658695"/>
              <a:gd name="connsiteY17" fmla="*/ 2852182 h 4048081"/>
              <a:gd name="connsiteX18" fmla="*/ -1 w 2658695"/>
              <a:gd name="connsiteY18" fmla="*/ 2568008 h 4048081"/>
              <a:gd name="connsiteX19" fmla="*/ -1 w 2658695"/>
              <a:gd name="connsiteY19" fmla="*/ 1277385 h 4048081"/>
              <a:gd name="connsiteX20" fmla="*/ 284983 w 2658695"/>
              <a:gd name="connsiteY20" fmla="*/ 993211 h 4048081"/>
              <a:gd name="connsiteX21" fmla="*/ 757446 w 2658695"/>
              <a:gd name="connsiteY21" fmla="*/ 0 h 4048081"/>
              <a:gd name="connsiteX22" fmla="*/ 1208907 w 2658695"/>
              <a:gd name="connsiteY22" fmla="*/ 453969 h 4048081"/>
              <a:gd name="connsiteX23" fmla="*/ 757446 w 2658695"/>
              <a:gd name="connsiteY23" fmla="*/ 907938 h 4048081"/>
              <a:gd name="connsiteX24" fmla="*/ 305985 w 2658695"/>
              <a:gd name="connsiteY24" fmla="*/ 453969 h 4048081"/>
              <a:gd name="connsiteX25" fmla="*/ 757446 w 2658695"/>
              <a:gd name="connsiteY25" fmla="*/ 0 h 4048081"/>
              <a:gd name="connsiteX0" fmla="*/ 2073403 w 2298996"/>
              <a:gd name="connsiteY0" fmla="*/ 1098549 h 4048081"/>
              <a:gd name="connsiteX1" fmla="*/ 2298995 w 2298996"/>
              <a:gd name="connsiteY1" fmla="*/ 3717011 h 4048081"/>
              <a:gd name="connsiteX2" fmla="*/ 2073403 w 2298996"/>
              <a:gd name="connsiteY2" fmla="*/ 3480046 h 4048081"/>
              <a:gd name="connsiteX3" fmla="*/ 2073403 w 2298996"/>
              <a:gd name="connsiteY3" fmla="*/ 2686214 h 4048081"/>
              <a:gd name="connsiteX4" fmla="*/ 1835937 w 2298996"/>
              <a:gd name="connsiteY4" fmla="*/ 2449249 h 4048081"/>
              <a:gd name="connsiteX5" fmla="*/ 1835937 w 2298996"/>
              <a:gd name="connsiteY5" fmla="*/ 1335514 h 4048081"/>
              <a:gd name="connsiteX6" fmla="*/ 2073403 w 2298996"/>
              <a:gd name="connsiteY6" fmla="*/ 1098549 h 4048081"/>
              <a:gd name="connsiteX7" fmla="*/ 284983 w 2298996"/>
              <a:gd name="connsiteY7" fmla="*/ 993211 h 4048081"/>
              <a:gd name="connsiteX8" fmla="*/ 1234930 w 2298996"/>
              <a:gd name="connsiteY8" fmla="*/ 993211 h 4048081"/>
              <a:gd name="connsiteX9" fmla="*/ 1519914 w 2298996"/>
              <a:gd name="connsiteY9" fmla="*/ 1277385 h 4048081"/>
              <a:gd name="connsiteX10" fmla="*/ 1519914 w 2298996"/>
              <a:gd name="connsiteY10" fmla="*/ 2568008 h 4048081"/>
              <a:gd name="connsiteX11" fmla="*/ 1234930 w 2298996"/>
              <a:gd name="connsiteY11" fmla="*/ 2852182 h 4048081"/>
              <a:gd name="connsiteX12" fmla="*/ 1234930 w 2298996"/>
              <a:gd name="connsiteY12" fmla="*/ 3763907 h 4048081"/>
              <a:gd name="connsiteX13" fmla="*/ 961820 w 2298996"/>
              <a:gd name="connsiteY13" fmla="*/ 4048081 h 4048081"/>
              <a:gd name="connsiteX14" fmla="*/ 558093 w 2298996"/>
              <a:gd name="connsiteY14" fmla="*/ 4048081 h 4048081"/>
              <a:gd name="connsiteX15" fmla="*/ 284983 w 2298996"/>
              <a:gd name="connsiteY15" fmla="*/ 3763907 h 4048081"/>
              <a:gd name="connsiteX16" fmla="*/ 284983 w 2298996"/>
              <a:gd name="connsiteY16" fmla="*/ 2852182 h 4048081"/>
              <a:gd name="connsiteX17" fmla="*/ -1 w 2298996"/>
              <a:gd name="connsiteY17" fmla="*/ 2568008 h 4048081"/>
              <a:gd name="connsiteX18" fmla="*/ -1 w 2298996"/>
              <a:gd name="connsiteY18" fmla="*/ 1277385 h 4048081"/>
              <a:gd name="connsiteX19" fmla="*/ 284983 w 2298996"/>
              <a:gd name="connsiteY19" fmla="*/ 993211 h 4048081"/>
              <a:gd name="connsiteX20" fmla="*/ 757446 w 2298996"/>
              <a:gd name="connsiteY20" fmla="*/ 0 h 4048081"/>
              <a:gd name="connsiteX21" fmla="*/ 1208907 w 2298996"/>
              <a:gd name="connsiteY21" fmla="*/ 453969 h 4048081"/>
              <a:gd name="connsiteX22" fmla="*/ 757446 w 2298996"/>
              <a:gd name="connsiteY22" fmla="*/ 907938 h 4048081"/>
              <a:gd name="connsiteX23" fmla="*/ 305985 w 2298996"/>
              <a:gd name="connsiteY23" fmla="*/ 453969 h 4048081"/>
              <a:gd name="connsiteX24" fmla="*/ 757446 w 2298996"/>
              <a:gd name="connsiteY24" fmla="*/ 0 h 4048081"/>
              <a:gd name="connsiteX0" fmla="*/ 2073403 w 2090992"/>
              <a:gd name="connsiteY0" fmla="*/ 1098549 h 4048081"/>
              <a:gd name="connsiteX1" fmla="*/ 2073403 w 2090992"/>
              <a:gd name="connsiteY1" fmla="*/ 3480046 h 4048081"/>
              <a:gd name="connsiteX2" fmla="*/ 2073403 w 2090992"/>
              <a:gd name="connsiteY2" fmla="*/ 2686214 h 4048081"/>
              <a:gd name="connsiteX3" fmla="*/ 1835937 w 2090992"/>
              <a:gd name="connsiteY3" fmla="*/ 2449249 h 4048081"/>
              <a:gd name="connsiteX4" fmla="*/ 1835937 w 2090992"/>
              <a:gd name="connsiteY4" fmla="*/ 1335514 h 4048081"/>
              <a:gd name="connsiteX5" fmla="*/ 2073403 w 2090992"/>
              <a:gd name="connsiteY5" fmla="*/ 1098549 h 4048081"/>
              <a:gd name="connsiteX6" fmla="*/ 284983 w 2090992"/>
              <a:gd name="connsiteY6" fmla="*/ 993211 h 4048081"/>
              <a:gd name="connsiteX7" fmla="*/ 1234930 w 2090992"/>
              <a:gd name="connsiteY7" fmla="*/ 993211 h 4048081"/>
              <a:gd name="connsiteX8" fmla="*/ 1519914 w 2090992"/>
              <a:gd name="connsiteY8" fmla="*/ 1277385 h 4048081"/>
              <a:gd name="connsiteX9" fmla="*/ 1519914 w 2090992"/>
              <a:gd name="connsiteY9" fmla="*/ 2568008 h 4048081"/>
              <a:gd name="connsiteX10" fmla="*/ 1234930 w 2090992"/>
              <a:gd name="connsiteY10" fmla="*/ 2852182 h 4048081"/>
              <a:gd name="connsiteX11" fmla="*/ 1234930 w 2090992"/>
              <a:gd name="connsiteY11" fmla="*/ 3763907 h 4048081"/>
              <a:gd name="connsiteX12" fmla="*/ 961820 w 2090992"/>
              <a:gd name="connsiteY12" fmla="*/ 4048081 h 4048081"/>
              <a:gd name="connsiteX13" fmla="*/ 558093 w 2090992"/>
              <a:gd name="connsiteY13" fmla="*/ 4048081 h 4048081"/>
              <a:gd name="connsiteX14" fmla="*/ 284983 w 2090992"/>
              <a:gd name="connsiteY14" fmla="*/ 3763907 h 4048081"/>
              <a:gd name="connsiteX15" fmla="*/ 284983 w 2090992"/>
              <a:gd name="connsiteY15" fmla="*/ 2852182 h 4048081"/>
              <a:gd name="connsiteX16" fmla="*/ -1 w 2090992"/>
              <a:gd name="connsiteY16" fmla="*/ 2568008 h 4048081"/>
              <a:gd name="connsiteX17" fmla="*/ -1 w 2090992"/>
              <a:gd name="connsiteY17" fmla="*/ 1277385 h 4048081"/>
              <a:gd name="connsiteX18" fmla="*/ 284983 w 2090992"/>
              <a:gd name="connsiteY18" fmla="*/ 993211 h 4048081"/>
              <a:gd name="connsiteX19" fmla="*/ 757446 w 2090992"/>
              <a:gd name="connsiteY19" fmla="*/ 0 h 4048081"/>
              <a:gd name="connsiteX20" fmla="*/ 1208907 w 2090992"/>
              <a:gd name="connsiteY20" fmla="*/ 453969 h 4048081"/>
              <a:gd name="connsiteX21" fmla="*/ 757446 w 2090992"/>
              <a:gd name="connsiteY21" fmla="*/ 907938 h 4048081"/>
              <a:gd name="connsiteX22" fmla="*/ 305985 w 2090992"/>
              <a:gd name="connsiteY22" fmla="*/ 453969 h 4048081"/>
              <a:gd name="connsiteX23" fmla="*/ 757446 w 2090992"/>
              <a:gd name="connsiteY23" fmla="*/ 0 h 4048081"/>
              <a:gd name="connsiteX0" fmla="*/ 2073403 w 2103086"/>
              <a:gd name="connsiteY0" fmla="*/ 1098549 h 4048081"/>
              <a:gd name="connsiteX1" fmla="*/ 2073403 w 2103086"/>
              <a:gd name="connsiteY1" fmla="*/ 2686214 h 4048081"/>
              <a:gd name="connsiteX2" fmla="*/ 1835937 w 2103086"/>
              <a:gd name="connsiteY2" fmla="*/ 2449249 h 4048081"/>
              <a:gd name="connsiteX3" fmla="*/ 1835937 w 2103086"/>
              <a:gd name="connsiteY3" fmla="*/ 1335514 h 4048081"/>
              <a:gd name="connsiteX4" fmla="*/ 2073403 w 2103086"/>
              <a:gd name="connsiteY4" fmla="*/ 1098549 h 4048081"/>
              <a:gd name="connsiteX5" fmla="*/ 284983 w 2103086"/>
              <a:gd name="connsiteY5" fmla="*/ 993211 h 4048081"/>
              <a:gd name="connsiteX6" fmla="*/ 1234930 w 2103086"/>
              <a:gd name="connsiteY6" fmla="*/ 993211 h 4048081"/>
              <a:gd name="connsiteX7" fmla="*/ 1519914 w 2103086"/>
              <a:gd name="connsiteY7" fmla="*/ 1277385 h 4048081"/>
              <a:gd name="connsiteX8" fmla="*/ 1519914 w 2103086"/>
              <a:gd name="connsiteY8" fmla="*/ 2568008 h 4048081"/>
              <a:gd name="connsiteX9" fmla="*/ 1234930 w 2103086"/>
              <a:gd name="connsiteY9" fmla="*/ 2852182 h 4048081"/>
              <a:gd name="connsiteX10" fmla="*/ 1234930 w 2103086"/>
              <a:gd name="connsiteY10" fmla="*/ 3763907 h 4048081"/>
              <a:gd name="connsiteX11" fmla="*/ 961820 w 2103086"/>
              <a:gd name="connsiteY11" fmla="*/ 4048081 h 4048081"/>
              <a:gd name="connsiteX12" fmla="*/ 558093 w 2103086"/>
              <a:gd name="connsiteY12" fmla="*/ 4048081 h 4048081"/>
              <a:gd name="connsiteX13" fmla="*/ 284983 w 2103086"/>
              <a:gd name="connsiteY13" fmla="*/ 3763907 h 4048081"/>
              <a:gd name="connsiteX14" fmla="*/ 284983 w 2103086"/>
              <a:gd name="connsiteY14" fmla="*/ 2852182 h 4048081"/>
              <a:gd name="connsiteX15" fmla="*/ -1 w 2103086"/>
              <a:gd name="connsiteY15" fmla="*/ 2568008 h 4048081"/>
              <a:gd name="connsiteX16" fmla="*/ -1 w 2103086"/>
              <a:gd name="connsiteY16" fmla="*/ 1277385 h 4048081"/>
              <a:gd name="connsiteX17" fmla="*/ 284983 w 2103086"/>
              <a:gd name="connsiteY17" fmla="*/ 993211 h 4048081"/>
              <a:gd name="connsiteX18" fmla="*/ 757446 w 2103086"/>
              <a:gd name="connsiteY18" fmla="*/ 0 h 4048081"/>
              <a:gd name="connsiteX19" fmla="*/ 1208907 w 2103086"/>
              <a:gd name="connsiteY19" fmla="*/ 453969 h 4048081"/>
              <a:gd name="connsiteX20" fmla="*/ 757446 w 2103086"/>
              <a:gd name="connsiteY20" fmla="*/ 907938 h 4048081"/>
              <a:gd name="connsiteX21" fmla="*/ 305985 w 2103086"/>
              <a:gd name="connsiteY21" fmla="*/ 453969 h 4048081"/>
              <a:gd name="connsiteX22" fmla="*/ 757446 w 2103086"/>
              <a:gd name="connsiteY22" fmla="*/ 0 h 4048081"/>
              <a:gd name="connsiteX0" fmla="*/ 2073403 w 2073405"/>
              <a:gd name="connsiteY0" fmla="*/ 1098549 h 4048081"/>
              <a:gd name="connsiteX1" fmla="*/ 1835937 w 2073405"/>
              <a:gd name="connsiteY1" fmla="*/ 2449249 h 4048081"/>
              <a:gd name="connsiteX2" fmla="*/ 1835937 w 2073405"/>
              <a:gd name="connsiteY2" fmla="*/ 1335514 h 4048081"/>
              <a:gd name="connsiteX3" fmla="*/ 2073403 w 2073405"/>
              <a:gd name="connsiteY3" fmla="*/ 1098549 h 4048081"/>
              <a:gd name="connsiteX4" fmla="*/ 284983 w 2073405"/>
              <a:gd name="connsiteY4" fmla="*/ 993211 h 4048081"/>
              <a:gd name="connsiteX5" fmla="*/ 1234930 w 2073405"/>
              <a:gd name="connsiteY5" fmla="*/ 993211 h 4048081"/>
              <a:gd name="connsiteX6" fmla="*/ 1519914 w 2073405"/>
              <a:gd name="connsiteY6" fmla="*/ 1277385 h 4048081"/>
              <a:gd name="connsiteX7" fmla="*/ 1519914 w 2073405"/>
              <a:gd name="connsiteY7" fmla="*/ 2568008 h 4048081"/>
              <a:gd name="connsiteX8" fmla="*/ 1234930 w 2073405"/>
              <a:gd name="connsiteY8" fmla="*/ 2852182 h 4048081"/>
              <a:gd name="connsiteX9" fmla="*/ 1234930 w 2073405"/>
              <a:gd name="connsiteY9" fmla="*/ 3763907 h 4048081"/>
              <a:gd name="connsiteX10" fmla="*/ 961820 w 2073405"/>
              <a:gd name="connsiteY10" fmla="*/ 4048081 h 4048081"/>
              <a:gd name="connsiteX11" fmla="*/ 558093 w 2073405"/>
              <a:gd name="connsiteY11" fmla="*/ 4048081 h 4048081"/>
              <a:gd name="connsiteX12" fmla="*/ 284983 w 2073405"/>
              <a:gd name="connsiteY12" fmla="*/ 3763907 h 4048081"/>
              <a:gd name="connsiteX13" fmla="*/ 284983 w 2073405"/>
              <a:gd name="connsiteY13" fmla="*/ 2852182 h 4048081"/>
              <a:gd name="connsiteX14" fmla="*/ -1 w 2073405"/>
              <a:gd name="connsiteY14" fmla="*/ 2568008 h 4048081"/>
              <a:gd name="connsiteX15" fmla="*/ -1 w 2073405"/>
              <a:gd name="connsiteY15" fmla="*/ 1277385 h 4048081"/>
              <a:gd name="connsiteX16" fmla="*/ 284983 w 2073405"/>
              <a:gd name="connsiteY16" fmla="*/ 993211 h 4048081"/>
              <a:gd name="connsiteX17" fmla="*/ 757446 w 2073405"/>
              <a:gd name="connsiteY17" fmla="*/ 0 h 4048081"/>
              <a:gd name="connsiteX18" fmla="*/ 1208907 w 2073405"/>
              <a:gd name="connsiteY18" fmla="*/ 453969 h 4048081"/>
              <a:gd name="connsiteX19" fmla="*/ 757446 w 2073405"/>
              <a:gd name="connsiteY19" fmla="*/ 907938 h 4048081"/>
              <a:gd name="connsiteX20" fmla="*/ 305985 w 2073405"/>
              <a:gd name="connsiteY20" fmla="*/ 453969 h 4048081"/>
              <a:gd name="connsiteX21" fmla="*/ 757446 w 2073405"/>
              <a:gd name="connsiteY21" fmla="*/ 0 h 4048081"/>
              <a:gd name="connsiteX0" fmla="*/ 1835937 w 1835938"/>
              <a:gd name="connsiteY0" fmla="*/ 1335514 h 4048081"/>
              <a:gd name="connsiteX1" fmla="*/ 1835937 w 1835938"/>
              <a:gd name="connsiteY1" fmla="*/ 2449249 h 4048081"/>
              <a:gd name="connsiteX2" fmla="*/ 1835937 w 1835938"/>
              <a:gd name="connsiteY2" fmla="*/ 1335514 h 4048081"/>
              <a:gd name="connsiteX3" fmla="*/ 284983 w 1835938"/>
              <a:gd name="connsiteY3" fmla="*/ 993211 h 4048081"/>
              <a:gd name="connsiteX4" fmla="*/ 1234930 w 1835938"/>
              <a:gd name="connsiteY4" fmla="*/ 993211 h 4048081"/>
              <a:gd name="connsiteX5" fmla="*/ 1519914 w 1835938"/>
              <a:gd name="connsiteY5" fmla="*/ 1277385 h 4048081"/>
              <a:gd name="connsiteX6" fmla="*/ 1519914 w 1835938"/>
              <a:gd name="connsiteY6" fmla="*/ 2568008 h 4048081"/>
              <a:gd name="connsiteX7" fmla="*/ 1234930 w 1835938"/>
              <a:gd name="connsiteY7" fmla="*/ 2852182 h 4048081"/>
              <a:gd name="connsiteX8" fmla="*/ 1234930 w 1835938"/>
              <a:gd name="connsiteY8" fmla="*/ 3763907 h 4048081"/>
              <a:gd name="connsiteX9" fmla="*/ 961820 w 1835938"/>
              <a:gd name="connsiteY9" fmla="*/ 4048081 h 4048081"/>
              <a:gd name="connsiteX10" fmla="*/ 558093 w 1835938"/>
              <a:gd name="connsiteY10" fmla="*/ 4048081 h 4048081"/>
              <a:gd name="connsiteX11" fmla="*/ 284983 w 1835938"/>
              <a:gd name="connsiteY11" fmla="*/ 3763907 h 4048081"/>
              <a:gd name="connsiteX12" fmla="*/ 284983 w 1835938"/>
              <a:gd name="connsiteY12" fmla="*/ 2852182 h 4048081"/>
              <a:gd name="connsiteX13" fmla="*/ -1 w 1835938"/>
              <a:gd name="connsiteY13" fmla="*/ 2568008 h 4048081"/>
              <a:gd name="connsiteX14" fmla="*/ -1 w 1835938"/>
              <a:gd name="connsiteY14" fmla="*/ 1277385 h 4048081"/>
              <a:gd name="connsiteX15" fmla="*/ 284983 w 1835938"/>
              <a:gd name="connsiteY15" fmla="*/ 993211 h 4048081"/>
              <a:gd name="connsiteX16" fmla="*/ 757446 w 1835938"/>
              <a:gd name="connsiteY16" fmla="*/ 0 h 4048081"/>
              <a:gd name="connsiteX17" fmla="*/ 1208907 w 1835938"/>
              <a:gd name="connsiteY17" fmla="*/ 453969 h 4048081"/>
              <a:gd name="connsiteX18" fmla="*/ 757446 w 1835938"/>
              <a:gd name="connsiteY18" fmla="*/ 907938 h 4048081"/>
              <a:gd name="connsiteX19" fmla="*/ 305985 w 1835938"/>
              <a:gd name="connsiteY19" fmla="*/ 453969 h 4048081"/>
              <a:gd name="connsiteX20" fmla="*/ 757446 w 1835938"/>
              <a:gd name="connsiteY20"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6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6 w 1519913"/>
              <a:gd name="connsiteY17" fmla="*/ 0 h 40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9913" h="4048081">
                <a:moveTo>
                  <a:pt x="284983" y="993211"/>
                </a:moveTo>
                <a:lnTo>
                  <a:pt x="1234930" y="993211"/>
                </a:lnTo>
                <a:cubicBezTo>
                  <a:pt x="1389296" y="993211"/>
                  <a:pt x="1519914" y="1123457"/>
                  <a:pt x="1519914" y="1277385"/>
                </a:cubicBezTo>
                <a:lnTo>
                  <a:pt x="1519914" y="2568008"/>
                </a:lnTo>
                <a:cubicBezTo>
                  <a:pt x="1519914" y="2721936"/>
                  <a:pt x="1389296" y="2852182"/>
                  <a:pt x="1234930" y="2852182"/>
                </a:cubicBezTo>
                <a:lnTo>
                  <a:pt x="1234930" y="3763907"/>
                </a:lnTo>
                <a:cubicBezTo>
                  <a:pt x="1234930" y="3917835"/>
                  <a:pt x="1116187" y="4048081"/>
                  <a:pt x="961820" y="4048081"/>
                </a:cubicBezTo>
                <a:lnTo>
                  <a:pt x="558093" y="4048081"/>
                </a:lnTo>
                <a:cubicBezTo>
                  <a:pt x="403726" y="4048081"/>
                  <a:pt x="284983" y="3917835"/>
                  <a:pt x="284983" y="3763907"/>
                </a:cubicBezTo>
                <a:lnTo>
                  <a:pt x="284983" y="2852182"/>
                </a:lnTo>
                <a:cubicBezTo>
                  <a:pt x="130617" y="2852182"/>
                  <a:pt x="-1" y="2721936"/>
                  <a:pt x="-1" y="2568008"/>
                </a:cubicBezTo>
                <a:lnTo>
                  <a:pt x="-1" y="1277385"/>
                </a:lnTo>
                <a:cubicBezTo>
                  <a:pt x="-1" y="1123457"/>
                  <a:pt x="130617" y="993211"/>
                  <a:pt x="284983" y="993211"/>
                </a:cubicBezTo>
                <a:close/>
                <a:moveTo>
                  <a:pt x="757446" y="0"/>
                </a:moveTo>
                <a:cubicBezTo>
                  <a:pt x="1006781" y="0"/>
                  <a:pt x="1208907" y="203249"/>
                  <a:pt x="1208907" y="453969"/>
                </a:cubicBezTo>
                <a:cubicBezTo>
                  <a:pt x="1208907" y="704689"/>
                  <a:pt x="1006781" y="907938"/>
                  <a:pt x="757446" y="907938"/>
                </a:cubicBezTo>
                <a:cubicBezTo>
                  <a:pt x="508111" y="907938"/>
                  <a:pt x="305985" y="704689"/>
                  <a:pt x="305985" y="453969"/>
                </a:cubicBezTo>
                <a:cubicBezTo>
                  <a:pt x="305985" y="203249"/>
                  <a:pt x="508111" y="0"/>
                  <a:pt x="757446"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9" name="Group 28"/>
          <p:cNvGrpSpPr/>
          <p:nvPr/>
        </p:nvGrpSpPr>
        <p:grpSpPr>
          <a:xfrm>
            <a:off x="3259373" y="2839444"/>
            <a:ext cx="633152" cy="577748"/>
            <a:chOff x="3820368" y="7357289"/>
            <a:chExt cx="231250" cy="222597"/>
          </a:xfrm>
          <a:solidFill>
            <a:schemeClr val="bg1"/>
          </a:solidFill>
        </p:grpSpPr>
        <p:sp>
          <p:nvSpPr>
            <p:cNvPr id="30" name="Rectangle 29"/>
            <p:cNvSpPr/>
            <p:nvPr/>
          </p:nvSpPr>
          <p:spPr bwMode="auto">
            <a:xfrm>
              <a:off x="3820368" y="7409706"/>
              <a:ext cx="65321" cy="1701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 name="Rectangle 30"/>
            <p:cNvSpPr/>
            <p:nvPr/>
          </p:nvSpPr>
          <p:spPr bwMode="auto">
            <a:xfrm>
              <a:off x="3903333" y="7357289"/>
              <a:ext cx="65321" cy="22259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 name="Rectangle 31"/>
            <p:cNvSpPr/>
            <p:nvPr/>
          </p:nvSpPr>
          <p:spPr bwMode="auto">
            <a:xfrm>
              <a:off x="3986297" y="7469723"/>
              <a:ext cx="65321" cy="1101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53" name="Freeform 52"/>
          <p:cNvSpPr/>
          <p:nvPr/>
        </p:nvSpPr>
        <p:spPr bwMode="auto">
          <a:xfrm rot="19394349" flipH="1">
            <a:off x="8207120" y="2764218"/>
            <a:ext cx="286987" cy="762632"/>
          </a:xfrm>
          <a:custGeom>
            <a:avLst/>
            <a:gdLst>
              <a:gd name="connsiteX0" fmla="*/ 277747 w 547425"/>
              <a:gd name="connsiteY0" fmla="*/ 1297173 h 1454716"/>
              <a:gd name="connsiteX1" fmla="*/ 230407 w 547425"/>
              <a:gd name="connsiteY1" fmla="*/ 1344513 h 1454716"/>
              <a:gd name="connsiteX2" fmla="*/ 277747 w 547425"/>
              <a:gd name="connsiteY2" fmla="*/ 1391853 h 1454716"/>
              <a:gd name="connsiteX3" fmla="*/ 325087 w 547425"/>
              <a:gd name="connsiteY3" fmla="*/ 1344513 h 1454716"/>
              <a:gd name="connsiteX4" fmla="*/ 277747 w 547425"/>
              <a:gd name="connsiteY4" fmla="*/ 1297173 h 1454716"/>
              <a:gd name="connsiteX5" fmla="*/ 195638 w 547425"/>
              <a:gd name="connsiteY5" fmla="*/ 1 h 1454716"/>
              <a:gd name="connsiteX6" fmla="*/ 120090 w 547425"/>
              <a:gd name="connsiteY6" fmla="*/ 151097 h 1454716"/>
              <a:gd name="connsiteX7" fmla="*/ 195638 w 547425"/>
              <a:gd name="connsiteY7" fmla="*/ 302192 h 1454716"/>
              <a:gd name="connsiteX8" fmla="*/ 351787 w 547425"/>
              <a:gd name="connsiteY8" fmla="*/ 302192 h 1454716"/>
              <a:gd name="connsiteX9" fmla="*/ 427335 w 547425"/>
              <a:gd name="connsiteY9" fmla="*/ 151097 h 1454716"/>
              <a:gd name="connsiteX10" fmla="*/ 351787 w 547425"/>
              <a:gd name="connsiteY10" fmla="*/ 1 h 1454716"/>
              <a:gd name="connsiteX11" fmla="*/ 108435 w 547425"/>
              <a:gd name="connsiteY11" fmla="*/ 0 h 1454716"/>
              <a:gd name="connsiteX12" fmla="*/ 438990 w 547425"/>
              <a:gd name="connsiteY12" fmla="*/ 0 h 1454716"/>
              <a:gd name="connsiteX13" fmla="*/ 547425 w 547425"/>
              <a:gd name="connsiteY13" fmla="*/ 216871 h 1454716"/>
              <a:gd name="connsiteX14" fmla="*/ 438990 w 547425"/>
              <a:gd name="connsiteY14" fmla="*/ 433741 h 1454716"/>
              <a:gd name="connsiteX15" fmla="*/ 373378 w 547425"/>
              <a:gd name="connsiteY15" fmla="*/ 433741 h 1454716"/>
              <a:gd name="connsiteX16" fmla="*/ 373378 w 547425"/>
              <a:gd name="connsiteY16" fmla="*/ 1407343 h 1454716"/>
              <a:gd name="connsiteX17" fmla="*/ 329870 w 547425"/>
              <a:gd name="connsiteY17" fmla="*/ 1440764 h 1454716"/>
              <a:gd name="connsiteX18" fmla="*/ 273939 w 547425"/>
              <a:gd name="connsiteY18" fmla="*/ 1454716 h 1454716"/>
              <a:gd name="connsiteX19" fmla="*/ 218008 w 547425"/>
              <a:gd name="connsiteY19" fmla="*/ 1440764 h 1454716"/>
              <a:gd name="connsiteX20" fmla="*/ 174496 w 547425"/>
              <a:gd name="connsiteY20" fmla="*/ 1407340 h 1454716"/>
              <a:gd name="connsiteX21" fmla="*/ 174496 w 547425"/>
              <a:gd name="connsiteY21" fmla="*/ 433741 h 1454716"/>
              <a:gd name="connsiteX22" fmla="*/ 108435 w 547425"/>
              <a:gd name="connsiteY22" fmla="*/ 433741 h 1454716"/>
              <a:gd name="connsiteX23" fmla="*/ 0 w 547425"/>
              <a:gd name="connsiteY23" fmla="*/ 216871 h 145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425" h="1454716">
                <a:moveTo>
                  <a:pt x="277747" y="1297173"/>
                </a:moveTo>
                <a:cubicBezTo>
                  <a:pt x="251602" y="1297173"/>
                  <a:pt x="230407" y="1318368"/>
                  <a:pt x="230407" y="1344513"/>
                </a:cubicBezTo>
                <a:cubicBezTo>
                  <a:pt x="230407" y="1370658"/>
                  <a:pt x="251602" y="1391853"/>
                  <a:pt x="277747" y="1391853"/>
                </a:cubicBezTo>
                <a:cubicBezTo>
                  <a:pt x="303892" y="1391853"/>
                  <a:pt x="325087" y="1370658"/>
                  <a:pt x="325087" y="1344513"/>
                </a:cubicBezTo>
                <a:cubicBezTo>
                  <a:pt x="325087" y="1318368"/>
                  <a:pt x="303892" y="1297173"/>
                  <a:pt x="277747" y="1297173"/>
                </a:cubicBezTo>
                <a:close/>
                <a:moveTo>
                  <a:pt x="195638" y="1"/>
                </a:moveTo>
                <a:lnTo>
                  <a:pt x="120090" y="151097"/>
                </a:lnTo>
                <a:lnTo>
                  <a:pt x="195638" y="302192"/>
                </a:lnTo>
                <a:lnTo>
                  <a:pt x="351787" y="302192"/>
                </a:lnTo>
                <a:lnTo>
                  <a:pt x="427335" y="151097"/>
                </a:lnTo>
                <a:lnTo>
                  <a:pt x="351787" y="1"/>
                </a:lnTo>
                <a:close/>
                <a:moveTo>
                  <a:pt x="108435" y="0"/>
                </a:moveTo>
                <a:lnTo>
                  <a:pt x="438990" y="0"/>
                </a:lnTo>
                <a:lnTo>
                  <a:pt x="547425" y="216871"/>
                </a:lnTo>
                <a:lnTo>
                  <a:pt x="438990" y="433741"/>
                </a:lnTo>
                <a:lnTo>
                  <a:pt x="373378" y="433741"/>
                </a:lnTo>
                <a:lnTo>
                  <a:pt x="373378" y="1407343"/>
                </a:lnTo>
                <a:lnTo>
                  <a:pt x="329870" y="1440764"/>
                </a:lnTo>
                <a:cubicBezTo>
                  <a:pt x="311804" y="1449912"/>
                  <a:pt x="293098" y="1454716"/>
                  <a:pt x="273939" y="1454716"/>
                </a:cubicBezTo>
                <a:cubicBezTo>
                  <a:pt x="254780" y="1454716"/>
                  <a:pt x="236074" y="1449912"/>
                  <a:pt x="218008" y="1440764"/>
                </a:cubicBezTo>
                <a:lnTo>
                  <a:pt x="174496" y="1407340"/>
                </a:lnTo>
                <a:lnTo>
                  <a:pt x="174496" y="433741"/>
                </a:lnTo>
                <a:lnTo>
                  <a:pt x="108435" y="433741"/>
                </a:lnTo>
                <a:lnTo>
                  <a:pt x="0" y="2168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 name="Group 1"/>
          <p:cNvGrpSpPr/>
          <p:nvPr/>
        </p:nvGrpSpPr>
        <p:grpSpPr>
          <a:xfrm>
            <a:off x="649" y="1891069"/>
            <a:ext cx="9285866" cy="717263"/>
            <a:chOff x="0" y="2521295"/>
            <a:chExt cx="12382911" cy="956487"/>
          </a:xfrm>
        </p:grpSpPr>
        <p:sp>
          <p:nvSpPr>
            <p:cNvPr id="459" name="Rectangle 458"/>
            <p:cNvSpPr/>
            <p:nvPr/>
          </p:nvSpPr>
          <p:spPr bwMode="auto">
            <a:xfrm>
              <a:off x="6098286" y="2521295"/>
              <a:ext cx="6093714" cy="956487"/>
            </a:xfrm>
            <a:prstGeom prst="rect">
              <a:avLst/>
            </a:prstGeom>
            <a:solidFill>
              <a:schemeClr val="accent2">
                <a:alpha val="4902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0" name="TextBox 459"/>
            <p:cNvSpPr txBox="1"/>
            <p:nvPr/>
          </p:nvSpPr>
          <p:spPr>
            <a:xfrm>
              <a:off x="6130135" y="2602507"/>
              <a:ext cx="2073558"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people</a:t>
              </a:r>
            </a:p>
          </p:txBody>
        </p:sp>
        <p:sp>
          <p:nvSpPr>
            <p:cNvPr id="461" name="TextBox 460"/>
            <p:cNvSpPr txBox="1"/>
            <p:nvPr/>
          </p:nvSpPr>
          <p:spPr>
            <a:xfrm>
              <a:off x="8281700" y="2602507"/>
              <a:ext cx="2100746"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insights</a:t>
              </a:r>
            </a:p>
          </p:txBody>
        </p:sp>
        <p:sp>
          <p:nvSpPr>
            <p:cNvPr id="462" name="TextBox 461"/>
            <p:cNvSpPr txBox="1"/>
            <p:nvPr/>
          </p:nvSpPr>
          <p:spPr>
            <a:xfrm>
              <a:off x="10309353" y="2602507"/>
              <a:ext cx="2073558"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action</a:t>
              </a:r>
            </a:p>
          </p:txBody>
        </p:sp>
        <p:sp>
          <p:nvSpPr>
            <p:cNvPr id="463" name="Right Arrow 462"/>
            <p:cNvSpPr/>
            <p:nvPr/>
          </p:nvSpPr>
          <p:spPr bwMode="auto">
            <a:xfrm>
              <a:off x="8095695" y="2739374"/>
              <a:ext cx="338338" cy="520328"/>
            </a:xfrm>
            <a:prstGeom prst="rightArrow">
              <a:avLst>
                <a:gd name="adj1" fmla="val 67230"/>
                <a:gd name="adj2"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4" name="Right Arrow 463"/>
            <p:cNvSpPr/>
            <p:nvPr/>
          </p:nvSpPr>
          <p:spPr bwMode="auto">
            <a:xfrm>
              <a:off x="10263795" y="2739374"/>
              <a:ext cx="338338" cy="520328"/>
            </a:xfrm>
            <a:prstGeom prst="rightArrow">
              <a:avLst>
                <a:gd name="adj1" fmla="val 67230"/>
                <a:gd name="adj2"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5" name="Rectangle 464"/>
            <p:cNvSpPr/>
            <p:nvPr/>
          </p:nvSpPr>
          <p:spPr bwMode="auto">
            <a:xfrm>
              <a:off x="0" y="2521295"/>
              <a:ext cx="6093714" cy="956487"/>
            </a:xfrm>
            <a:prstGeom prst="rect">
              <a:avLst/>
            </a:prstGeom>
            <a:solidFill>
              <a:srgbClr val="DEDEDE">
                <a:alpha val="3254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6" name="TextBox 465"/>
            <p:cNvSpPr txBox="1"/>
            <p:nvPr/>
          </p:nvSpPr>
          <p:spPr>
            <a:xfrm>
              <a:off x="1842703" y="2602507"/>
              <a:ext cx="1313808"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data</a:t>
              </a:r>
            </a:p>
          </p:txBody>
        </p:sp>
        <p:sp>
          <p:nvSpPr>
            <p:cNvPr id="467" name="TextBox 466"/>
            <p:cNvSpPr txBox="1"/>
            <p:nvPr/>
          </p:nvSpPr>
          <p:spPr>
            <a:xfrm>
              <a:off x="3270435" y="2602507"/>
              <a:ext cx="2783572"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intelligence </a:t>
              </a:r>
            </a:p>
          </p:txBody>
        </p:sp>
        <p:sp>
          <p:nvSpPr>
            <p:cNvPr id="468" name="Right Arrow 467"/>
            <p:cNvSpPr/>
            <p:nvPr/>
          </p:nvSpPr>
          <p:spPr bwMode="auto">
            <a:xfrm>
              <a:off x="1639023" y="2739374"/>
              <a:ext cx="338338" cy="520328"/>
            </a:xfrm>
            <a:prstGeom prst="rightArrow">
              <a:avLst>
                <a:gd name="adj1" fmla="val 67230"/>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9" name="TextBox 468"/>
            <p:cNvSpPr txBox="1"/>
            <p:nvPr/>
          </p:nvSpPr>
          <p:spPr>
            <a:xfrm>
              <a:off x="31700" y="2602507"/>
              <a:ext cx="1669701" cy="794136"/>
            </a:xfrm>
            <a:prstGeom prst="rect">
              <a:avLst/>
            </a:prstGeom>
            <a:noFill/>
          </p:spPr>
          <p:txBody>
            <a:bodyPr wrap="square" lIns="137141" tIns="109713" rIns="137141" bIns="109713" rtlCol="0">
              <a:spAutoFit/>
            </a:bodyPr>
            <a:lstStyle/>
            <a:p>
              <a:pPr marL="0" marR="0" lvl="0" indent="0" algn="ctr" defTabSz="685739" rtl="0" eaLnBrk="1" fontAlgn="auto" latinLnBrk="0" hangingPunct="1">
                <a:lnSpc>
                  <a:spcPct val="90000"/>
                </a:lnSpc>
                <a:spcBef>
                  <a:spcPts val="0"/>
                </a:spcBef>
                <a:spcAft>
                  <a:spcPts val="450"/>
                </a:spcAft>
                <a:buClrTx/>
                <a:buSzTx/>
                <a:buFontTx/>
                <a:buNone/>
                <a:tabLst/>
                <a:defRPr/>
              </a:pP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events</a:t>
              </a:r>
            </a:p>
          </p:txBody>
        </p:sp>
        <p:sp>
          <p:nvSpPr>
            <p:cNvPr id="470" name="Right Arrow 469"/>
            <p:cNvSpPr/>
            <p:nvPr/>
          </p:nvSpPr>
          <p:spPr bwMode="auto">
            <a:xfrm>
              <a:off x="3116651" y="2739374"/>
              <a:ext cx="338338" cy="520328"/>
            </a:xfrm>
            <a:prstGeom prst="rightArrow">
              <a:avLst>
                <a:gd name="adj1" fmla="val 67230"/>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5" name="Right Arrow 54"/>
            <p:cNvSpPr/>
            <p:nvPr/>
          </p:nvSpPr>
          <p:spPr bwMode="auto">
            <a:xfrm>
              <a:off x="5921521" y="2739374"/>
              <a:ext cx="338338" cy="520328"/>
            </a:xfrm>
            <a:prstGeom prst="rightArrow">
              <a:avLst>
                <a:gd name="adj1" fmla="val 6723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33" name="Rectangle 32"/>
          <p:cNvSpPr/>
          <p:nvPr/>
        </p:nvSpPr>
        <p:spPr>
          <a:xfrm>
            <a:off x="3858671" y="3261131"/>
            <a:ext cx="1402196" cy="1600438"/>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102" normalizeH="0" baseline="0" noProof="0" dirty="0">
                <a:ln w="3175">
                  <a:noFill/>
                </a:ln>
                <a:gradFill>
                  <a:gsLst>
                    <a:gs pos="0">
                      <a:srgbClr val="FF8C00"/>
                    </a:gs>
                    <a:gs pos="100000">
                      <a:srgbClr val="FF8C00"/>
                    </a:gs>
                  </a:gsLst>
                  <a:lin ang="5400000" scaled="1"/>
                </a:gradFill>
                <a:effectLst/>
                <a:uLnTx/>
                <a:uFillTx/>
                <a:latin typeface="Calibri"/>
                <a:ea typeface="+mn-ea"/>
                <a:cs typeface="Segoe UI" pitchFamily="34" charset="0"/>
              </a:rPr>
              <a:t>?</a:t>
            </a:r>
            <a:endParaRPr kumimoji="0" lang="en-US" sz="9600" b="0" i="0" u="none" strike="noStrike" kern="1200" cap="none" spc="0" normalizeH="0" baseline="0" noProof="0" dirty="0">
              <a:ln>
                <a:noFill/>
              </a:ln>
              <a:gradFill>
                <a:gsLst>
                  <a:gs pos="0">
                    <a:srgbClr val="FF8C00"/>
                  </a:gs>
                  <a:gs pos="100000">
                    <a:srgbClr val="FF8C00"/>
                  </a:gs>
                </a:gsLst>
                <a:lin ang="5400000" scaled="1"/>
              </a:gradFill>
              <a:effectLst/>
              <a:uLnTx/>
              <a:uFillTx/>
              <a:latin typeface="Calibri"/>
              <a:ea typeface="+mn-ea"/>
              <a:cs typeface="+mn-cs"/>
            </a:endParaRPr>
          </a:p>
        </p:txBody>
      </p:sp>
      <p:grpSp>
        <p:nvGrpSpPr>
          <p:cNvPr id="34" name="Group 33"/>
          <p:cNvGrpSpPr/>
          <p:nvPr/>
        </p:nvGrpSpPr>
        <p:grpSpPr>
          <a:xfrm>
            <a:off x="3150723" y="3214808"/>
            <a:ext cx="2869066" cy="1294924"/>
            <a:chOff x="4649933" y="4365200"/>
            <a:chExt cx="2543176" cy="1135548"/>
          </a:xfrm>
        </p:grpSpPr>
        <p:sp>
          <p:nvSpPr>
            <p:cNvPr id="35" name="Freeform 34"/>
            <p:cNvSpPr/>
            <p:nvPr/>
          </p:nvSpPr>
          <p:spPr bwMode="auto">
            <a:xfrm>
              <a:off x="4649934" y="4365200"/>
              <a:ext cx="2543175" cy="1135548"/>
            </a:xfrm>
            <a:custGeom>
              <a:avLst/>
              <a:gdLst>
                <a:gd name="connsiteX0" fmla="*/ 1271587 w 2543175"/>
                <a:gd name="connsiteY0" fmla="*/ 0 h 1135548"/>
                <a:gd name="connsiteX1" fmla="*/ 1417356 w 2543175"/>
                <a:gd name="connsiteY1" fmla="*/ 326084 h 1135548"/>
                <a:gd name="connsiteX2" fmla="*/ 2543175 w 2543175"/>
                <a:gd name="connsiteY2" fmla="*/ 326084 h 1135548"/>
                <a:gd name="connsiteX3" fmla="*/ 2543175 w 2543175"/>
                <a:gd name="connsiteY3" fmla="*/ 1135548 h 1135548"/>
                <a:gd name="connsiteX4" fmla="*/ 0 w 2543175"/>
                <a:gd name="connsiteY4" fmla="*/ 1135548 h 1135548"/>
                <a:gd name="connsiteX5" fmla="*/ 0 w 2543175"/>
                <a:gd name="connsiteY5" fmla="*/ 326084 h 1135548"/>
                <a:gd name="connsiteX6" fmla="*/ 1125818 w 2543175"/>
                <a:gd name="connsiteY6" fmla="*/ 326084 h 113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3175" h="1135548">
                  <a:moveTo>
                    <a:pt x="1271587" y="0"/>
                  </a:moveTo>
                  <a:lnTo>
                    <a:pt x="1417356" y="326084"/>
                  </a:lnTo>
                  <a:lnTo>
                    <a:pt x="2543175" y="326084"/>
                  </a:lnTo>
                  <a:lnTo>
                    <a:pt x="2543175" y="1135548"/>
                  </a:lnTo>
                  <a:lnTo>
                    <a:pt x="0" y="1135548"/>
                  </a:lnTo>
                  <a:lnTo>
                    <a:pt x="0" y="326084"/>
                  </a:lnTo>
                  <a:lnTo>
                    <a:pt x="1125818" y="326084"/>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6" name="Rectangle 35"/>
            <p:cNvSpPr/>
            <p:nvPr/>
          </p:nvSpPr>
          <p:spPr>
            <a:xfrm>
              <a:off x="4649933" y="4743630"/>
              <a:ext cx="2543175" cy="620761"/>
            </a:xfrm>
            <a:prstGeom prst="rect">
              <a:avLst/>
            </a:prstGeom>
          </p:spPr>
          <p:txBody>
            <a:bodyPr wrap="square">
              <a:spAutoFit/>
            </a:bodyPr>
            <a:lstStyle/>
            <a:p>
              <a:pPr marL="0" marR="0" lvl="0" indent="0" algn="ctr" defTabSz="685739"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75" normalizeH="0" baseline="0" noProof="0" dirty="0">
                  <a:ln w="3175">
                    <a:noFill/>
                  </a:ln>
                  <a:solidFill>
                    <a:prstClr val="black"/>
                  </a:solidFill>
                  <a:effectLst/>
                  <a:uLnTx/>
                  <a:uFillTx/>
                  <a:latin typeface="Calibri"/>
                  <a:ea typeface="+mn-ea"/>
                  <a:cs typeface="Segoe UI" pitchFamily="34" charset="0"/>
                </a:rPr>
                <a:t>Power</a:t>
              </a:r>
              <a:r>
                <a:rPr kumimoji="0" lang="en-US" sz="2700" b="0" i="0" u="none" strike="noStrike" kern="1200" cap="none" spc="-75" normalizeH="0" baseline="0" noProof="0" dirty="0">
                  <a:ln w="3175">
                    <a:noFill/>
                  </a:ln>
                  <a:gradFill>
                    <a:gsLst>
                      <a:gs pos="0">
                        <a:srgbClr val="FFFFFF"/>
                      </a:gs>
                      <a:gs pos="100000">
                        <a:srgbClr val="FFFFFF"/>
                      </a:gs>
                    </a:gsLst>
                    <a:lin ang="5400000" scaled="0"/>
                  </a:gradFill>
                  <a:effectLst/>
                  <a:uLnTx/>
                  <a:uFillTx/>
                  <a:latin typeface="Calibri"/>
                  <a:ea typeface="+mn-ea"/>
                  <a:cs typeface="Segoe UI" pitchFamily="34" charset="0"/>
                </a:rPr>
                <a:t> </a:t>
              </a:r>
              <a:r>
                <a:rPr kumimoji="0" lang="en-US" sz="4000" b="0" i="0" u="none" strike="noStrike" kern="1200" cap="none" spc="-75" normalizeH="0" baseline="0" noProof="0" dirty="0">
                  <a:ln w="3175">
                    <a:noFill/>
                  </a:ln>
                  <a:solidFill>
                    <a:prstClr val="black"/>
                  </a:solidFill>
                  <a:effectLst/>
                  <a:uLnTx/>
                  <a:uFillTx/>
                  <a:latin typeface="Calibri"/>
                  <a:ea typeface="+mn-ea"/>
                  <a:cs typeface="Segoe UI" pitchFamily="34" charset="0"/>
                </a:rPr>
                <a:t>BI</a:t>
              </a:r>
            </a:p>
          </p:txBody>
        </p:sp>
      </p:grpSp>
      <p:sp>
        <p:nvSpPr>
          <p:cNvPr id="3" name="Title 2"/>
          <p:cNvSpPr>
            <a:spLocks noGrp="1"/>
          </p:cNvSpPr>
          <p:nvPr>
            <p:ph type="title"/>
          </p:nvPr>
        </p:nvSpPr>
        <p:spPr/>
        <p:txBody>
          <a:bodyPr/>
          <a:lstStyle/>
          <a:p>
            <a:endParaRPr lang="nl-BE"/>
          </a:p>
        </p:txBody>
      </p:sp>
    </p:spTree>
    <p:extLst>
      <p:ext uri="{BB962C8B-B14F-4D97-AF65-F5344CB8AC3E}">
        <p14:creationId xmlns:p14="http://schemas.microsoft.com/office/powerpoint/2010/main" val="192892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par>
                          <p:cTn id="8" fill="hold">
                            <p:stCondLst>
                              <p:cond delay="2000"/>
                            </p:stCondLst>
                            <p:childTnLst>
                              <p:par>
                                <p:cTn id="9" presetID="47" presetClass="entr" presetSubtype="0" fill="hold" nodeType="afterEffect">
                                  <p:stCondLst>
                                    <p:cond delay="0"/>
                                  </p:stCondLst>
                                  <p:childTnLst>
                                    <p:set>
                                      <p:cBhvr>
                                        <p:cTn id="10" dur="1" fill="hold">
                                          <p:stCondLst>
                                            <p:cond delay="0"/>
                                          </p:stCondLst>
                                        </p:cTn>
                                        <p:tgtEl>
                                          <p:spTgt spid="450"/>
                                        </p:tgtEl>
                                        <p:attrNameLst>
                                          <p:attrName>style.visibility</p:attrName>
                                        </p:attrNameLst>
                                      </p:cBhvr>
                                      <p:to>
                                        <p:strVal val="visible"/>
                                      </p:to>
                                    </p:set>
                                    <p:animEffect transition="in" filter="fade">
                                      <p:cBhvr>
                                        <p:cTn id="11" dur="500"/>
                                        <p:tgtEl>
                                          <p:spTgt spid="450"/>
                                        </p:tgtEl>
                                      </p:cBhvr>
                                    </p:animEffect>
                                    <p:anim calcmode="lin" valueType="num">
                                      <p:cBhvr>
                                        <p:cTn id="12" dur="500" fill="hold"/>
                                        <p:tgtEl>
                                          <p:spTgt spid="450"/>
                                        </p:tgtEl>
                                        <p:attrNameLst>
                                          <p:attrName>ppt_x</p:attrName>
                                        </p:attrNameLst>
                                      </p:cBhvr>
                                      <p:tavLst>
                                        <p:tav tm="0">
                                          <p:val>
                                            <p:strVal val="#ppt_x"/>
                                          </p:val>
                                        </p:tav>
                                        <p:tav tm="100000">
                                          <p:val>
                                            <p:strVal val="#ppt_x"/>
                                          </p:val>
                                        </p:tav>
                                      </p:tavLst>
                                    </p:anim>
                                    <p:anim calcmode="lin" valueType="num">
                                      <p:cBhvr>
                                        <p:cTn id="13" dur="500" fill="hold"/>
                                        <p:tgtEl>
                                          <p:spTgt spid="450"/>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7" presetClass="entr" presetSubtype="0" fill="hold" grpId="0" nodeType="afterEffect">
                                  <p:stCondLst>
                                    <p:cond delay="1000"/>
                                  </p:stCondLst>
                                  <p:childTnLst>
                                    <p:set>
                                      <p:cBhvr>
                                        <p:cTn id="16" dur="1" fill="hold">
                                          <p:stCondLst>
                                            <p:cond delay="0"/>
                                          </p:stCondLst>
                                        </p:cTn>
                                        <p:tgtEl>
                                          <p:spTgt spid="449"/>
                                        </p:tgtEl>
                                        <p:attrNameLst>
                                          <p:attrName>style.visibility</p:attrName>
                                        </p:attrNameLst>
                                      </p:cBhvr>
                                      <p:to>
                                        <p:strVal val="visible"/>
                                      </p:to>
                                    </p:set>
                                    <p:animEffect transition="in" filter="fade">
                                      <p:cBhvr>
                                        <p:cTn id="17" dur="500"/>
                                        <p:tgtEl>
                                          <p:spTgt spid="449"/>
                                        </p:tgtEl>
                                      </p:cBhvr>
                                    </p:animEffect>
                                    <p:anim calcmode="lin" valueType="num">
                                      <p:cBhvr>
                                        <p:cTn id="18" dur="500" fill="hold"/>
                                        <p:tgtEl>
                                          <p:spTgt spid="449"/>
                                        </p:tgtEl>
                                        <p:attrNameLst>
                                          <p:attrName>ppt_x</p:attrName>
                                        </p:attrNameLst>
                                      </p:cBhvr>
                                      <p:tavLst>
                                        <p:tav tm="0">
                                          <p:val>
                                            <p:strVal val="#ppt_x"/>
                                          </p:val>
                                        </p:tav>
                                        <p:tav tm="100000">
                                          <p:val>
                                            <p:strVal val="#ppt_x"/>
                                          </p:val>
                                        </p:tav>
                                      </p:tavLst>
                                    </p:anim>
                                    <p:anim calcmode="lin" valueType="num">
                                      <p:cBhvr>
                                        <p:cTn id="19" dur="500" fill="hold"/>
                                        <p:tgtEl>
                                          <p:spTgt spid="449"/>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7" presetClass="entr" presetSubtype="0" fill="hold" nodeType="afterEffect">
                                  <p:stCondLst>
                                    <p:cond delay="10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strVal val="#ppt_x"/>
                                          </p:val>
                                        </p:tav>
                                        <p:tav tm="100000">
                                          <p:val>
                                            <p:strVal val="#ppt_x"/>
                                          </p:val>
                                        </p:tav>
                                      </p:tavLst>
                                    </p:anim>
                                    <p:anim calcmode="lin" valueType="num">
                                      <p:cBhvr>
                                        <p:cTn id="25" dur="500" fill="hold"/>
                                        <p:tgtEl>
                                          <p:spTgt spid="29"/>
                                        </p:tgtEl>
                                        <p:attrNameLst>
                                          <p:attrName>ppt_y</p:attrName>
                                        </p:attrNameLst>
                                      </p:cBhvr>
                                      <p:tavLst>
                                        <p:tav tm="0">
                                          <p:val>
                                            <p:strVal val="#ppt_y-.1"/>
                                          </p:val>
                                        </p:tav>
                                        <p:tav tm="100000">
                                          <p:val>
                                            <p:strVal val="#ppt_y"/>
                                          </p:val>
                                        </p:tav>
                                      </p:tavLst>
                                    </p:anim>
                                  </p:childTnLst>
                                </p:cTn>
                              </p:par>
                            </p:childTnLst>
                          </p:cTn>
                        </p:par>
                        <p:par>
                          <p:cTn id="26" fill="hold">
                            <p:stCondLst>
                              <p:cond delay="5500"/>
                            </p:stCondLst>
                            <p:childTnLst>
                              <p:par>
                                <p:cTn id="27" presetID="47" presetClass="entr" presetSubtype="0" fill="hold" grpId="0" nodeType="afterEffect">
                                  <p:stCondLst>
                                    <p:cond delay="10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anim calcmode="lin" valueType="num">
                                      <p:cBhvr>
                                        <p:cTn id="30" dur="500" fill="hold"/>
                                        <p:tgtEl>
                                          <p:spTgt spid="28"/>
                                        </p:tgtEl>
                                        <p:attrNameLst>
                                          <p:attrName>ppt_x</p:attrName>
                                        </p:attrNameLst>
                                      </p:cBhvr>
                                      <p:tavLst>
                                        <p:tav tm="0">
                                          <p:val>
                                            <p:strVal val="#ppt_x"/>
                                          </p:val>
                                        </p:tav>
                                        <p:tav tm="100000">
                                          <p:val>
                                            <p:strVal val="#ppt_x"/>
                                          </p:val>
                                        </p:tav>
                                      </p:tavLst>
                                    </p:anim>
                                    <p:anim calcmode="lin" valueType="num">
                                      <p:cBhvr>
                                        <p:cTn id="31" dur="500" fill="hold"/>
                                        <p:tgtEl>
                                          <p:spTgt spid="28"/>
                                        </p:tgtEl>
                                        <p:attrNameLst>
                                          <p:attrName>ppt_y</p:attrName>
                                        </p:attrNameLst>
                                      </p:cBhvr>
                                      <p:tavLst>
                                        <p:tav tm="0">
                                          <p:val>
                                            <p:strVal val="#ppt_y-.1"/>
                                          </p:val>
                                        </p:tav>
                                        <p:tav tm="100000">
                                          <p:val>
                                            <p:strVal val="#ppt_y"/>
                                          </p:val>
                                        </p:tav>
                                      </p:tavLst>
                                    </p:anim>
                                  </p:childTnLst>
                                </p:cTn>
                              </p:par>
                            </p:childTnLst>
                          </p:cTn>
                        </p:par>
                        <p:par>
                          <p:cTn id="32" fill="hold">
                            <p:stCondLst>
                              <p:cond delay="7000"/>
                            </p:stCondLst>
                            <p:childTnLst>
                              <p:par>
                                <p:cTn id="33" presetID="47" presetClass="entr" presetSubtype="0" fill="hold" nodeType="after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8500"/>
                            </p:stCondLst>
                            <p:childTnLst>
                              <p:par>
                                <p:cTn id="39" presetID="47" presetClass="entr" presetSubtype="0" fill="hold" grpId="0" nodeType="afterEffect">
                                  <p:stCondLst>
                                    <p:cond delay="100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anim calcmode="lin" valueType="num">
                                      <p:cBhvr>
                                        <p:cTn id="42" dur="500" fill="hold"/>
                                        <p:tgtEl>
                                          <p:spTgt spid="53"/>
                                        </p:tgtEl>
                                        <p:attrNameLst>
                                          <p:attrName>ppt_x</p:attrName>
                                        </p:attrNameLst>
                                      </p:cBhvr>
                                      <p:tavLst>
                                        <p:tav tm="0">
                                          <p:val>
                                            <p:strVal val="#ppt_x"/>
                                          </p:val>
                                        </p:tav>
                                        <p:tav tm="100000">
                                          <p:val>
                                            <p:strVal val="#ppt_x"/>
                                          </p:val>
                                        </p:tav>
                                      </p:tavLst>
                                    </p:anim>
                                    <p:anim calcmode="lin" valueType="num">
                                      <p:cBhvr>
                                        <p:cTn id="43" dur="500" fill="hold"/>
                                        <p:tgtEl>
                                          <p:spTgt spid="53"/>
                                        </p:tgtEl>
                                        <p:attrNameLst>
                                          <p:attrName>ppt_y</p:attrName>
                                        </p:attrNameLst>
                                      </p:cBhvr>
                                      <p:tavLst>
                                        <p:tav tm="0">
                                          <p:val>
                                            <p:strVal val="#ppt_y-.1"/>
                                          </p:val>
                                        </p:tav>
                                        <p:tav tm="100000">
                                          <p:val>
                                            <p:strVal val="#ppt_y"/>
                                          </p:val>
                                        </p:tav>
                                      </p:tavLst>
                                    </p:anim>
                                  </p:childTnLst>
                                </p:cTn>
                              </p:par>
                            </p:childTnLst>
                          </p:cTn>
                        </p:par>
                        <p:par>
                          <p:cTn id="44" fill="hold">
                            <p:stCondLst>
                              <p:cond delay="10000"/>
                            </p:stCondLst>
                            <p:childTnLst>
                              <p:par>
                                <p:cTn id="45" presetID="42" presetClass="entr" presetSubtype="0" fill="hold" grpId="0" nodeType="afterEffect">
                                  <p:stCondLst>
                                    <p:cond delay="50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animBg="1"/>
      <p:bldP spid="28" grpId="0" animBg="1"/>
      <p:bldP spid="53" grpId="0" animBg="1"/>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ircular Arrow 363"/>
          <p:cNvSpPr/>
          <p:nvPr/>
        </p:nvSpPr>
        <p:spPr>
          <a:xfrm rot="13500000">
            <a:off x="3631839" y="2232891"/>
            <a:ext cx="1658261" cy="1655713"/>
          </a:xfrm>
          <a:prstGeom prst="circularArrow">
            <a:avLst>
              <a:gd name="adj1" fmla="val 7160"/>
              <a:gd name="adj2" fmla="val 937940"/>
              <a:gd name="adj3" fmla="val 14782615"/>
              <a:gd name="adj4" fmla="val 16307397"/>
              <a:gd name="adj5" fmla="val 9878"/>
            </a:avLst>
          </a:prstGeom>
          <a:solidFill>
            <a:srgbClr val="00B0F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 name="Title 1"/>
          <p:cNvSpPr>
            <a:spLocks noGrp="1"/>
          </p:cNvSpPr>
          <p:nvPr>
            <p:ph type="title"/>
          </p:nvPr>
        </p:nvSpPr>
        <p:spPr/>
        <p:txBody>
          <a:bodyPr/>
          <a:lstStyle/>
          <a:p>
            <a:r>
              <a:rPr lang="en-US" dirty="0" smtClean="0"/>
              <a:t>Microsoft Business Intelligence and Analytics</a:t>
            </a:r>
            <a:endParaRPr lang="en-US" dirty="0"/>
          </a:p>
        </p:txBody>
      </p:sp>
      <p:sp>
        <p:nvSpPr>
          <p:cNvPr id="103" name="Isosceles Triangle 102"/>
          <p:cNvSpPr/>
          <p:nvPr/>
        </p:nvSpPr>
        <p:spPr bwMode="auto">
          <a:xfrm rot="10800000" flipV="1">
            <a:off x="4055831" y="3684447"/>
            <a:ext cx="779559" cy="258902"/>
          </a:xfrm>
          <a:prstGeom prst="triangle">
            <a:avLst/>
          </a:prstGeom>
          <a:solidFill>
            <a:srgbClr val="00B0F0"/>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11695" y="3916675"/>
            <a:ext cx="8731087" cy="100804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8331" y="3916675"/>
            <a:ext cx="1243260" cy="924279"/>
            <a:chOff x="274639" y="1213017"/>
            <a:chExt cx="1691640" cy="1257618"/>
          </a:xfrm>
        </p:grpSpPr>
        <p:sp>
          <p:nvSpPr>
            <p:cNvPr id="45" name="Rectangle 44"/>
            <p:cNvSpPr/>
            <p:nvPr/>
          </p:nvSpPr>
          <p:spPr bwMode="auto">
            <a:xfrm>
              <a:off x="274639"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Relational</a:t>
              </a:r>
            </a:p>
          </p:txBody>
        </p:sp>
        <p:grpSp>
          <p:nvGrpSpPr>
            <p:cNvPr id="46" name="Group 4"/>
            <p:cNvGrpSpPr>
              <a:grpSpLocks noChangeAspect="1"/>
            </p:cNvGrpSpPr>
            <p:nvPr/>
          </p:nvGrpSpPr>
          <p:grpSpPr bwMode="auto">
            <a:xfrm>
              <a:off x="887413" y="1536096"/>
              <a:ext cx="466725" cy="515937"/>
              <a:chOff x="559" y="3591"/>
              <a:chExt cx="294" cy="325"/>
            </a:xfrm>
          </p:grpSpPr>
          <p:sp>
            <p:nvSpPr>
              <p:cNvPr id="47" name="AutoShape 3"/>
              <p:cNvSpPr>
                <a:spLocks noChangeAspect="1" noChangeArrowheads="1" noTextEdit="1"/>
              </p:cNvSpPr>
              <p:nvPr/>
            </p:nvSpPr>
            <p:spPr bwMode="auto">
              <a:xfrm>
                <a:off x="559" y="3591"/>
                <a:ext cx="29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8" name="Freeform 5"/>
              <p:cNvSpPr>
                <a:spLocks noEditPoints="1"/>
              </p:cNvSpPr>
              <p:nvPr/>
            </p:nvSpPr>
            <p:spPr bwMode="auto">
              <a:xfrm>
                <a:off x="559" y="3591"/>
                <a:ext cx="294" cy="325"/>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grpSp>
      </p:grpSp>
      <p:grpSp>
        <p:nvGrpSpPr>
          <p:cNvPr id="9" name="Group 8"/>
          <p:cNvGrpSpPr/>
          <p:nvPr/>
        </p:nvGrpSpPr>
        <p:grpSpPr>
          <a:xfrm>
            <a:off x="1162623" y="3916675"/>
            <a:ext cx="1243260" cy="924279"/>
            <a:chOff x="1974293" y="1213017"/>
            <a:chExt cx="1691640" cy="1257618"/>
          </a:xfrm>
        </p:grpSpPr>
        <p:sp>
          <p:nvSpPr>
            <p:cNvPr id="27" name="Rectangle 26"/>
            <p:cNvSpPr/>
            <p:nvPr/>
          </p:nvSpPr>
          <p:spPr bwMode="auto">
            <a:xfrm>
              <a:off x="1974293"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Non-relational</a:t>
              </a:r>
            </a:p>
          </p:txBody>
        </p:sp>
        <p:grpSp>
          <p:nvGrpSpPr>
            <p:cNvPr id="28" name="Group 19"/>
            <p:cNvGrpSpPr>
              <a:grpSpLocks noChangeAspect="1"/>
            </p:cNvGrpSpPr>
            <p:nvPr/>
          </p:nvGrpSpPr>
          <p:grpSpPr bwMode="auto">
            <a:xfrm>
              <a:off x="2503439" y="1534257"/>
              <a:ext cx="633348" cy="519614"/>
              <a:chOff x="991" y="263"/>
              <a:chExt cx="4544" cy="3728"/>
            </a:xfrm>
          </p:grpSpPr>
          <p:sp>
            <p:nvSpPr>
              <p:cNvPr id="29" name="Freeform 20"/>
              <p:cNvSpPr>
                <a:spLocks/>
              </p:cNvSpPr>
              <p:nvPr/>
            </p:nvSpPr>
            <p:spPr bwMode="auto">
              <a:xfrm>
                <a:off x="4097" y="3321"/>
                <a:ext cx="131" cy="269"/>
              </a:xfrm>
              <a:custGeom>
                <a:avLst/>
                <a:gdLst>
                  <a:gd name="T0" fmla="*/ 71 w 72"/>
                  <a:gd name="T1" fmla="*/ 96 h 148"/>
                  <a:gd name="T2" fmla="*/ 65 w 72"/>
                  <a:gd name="T3" fmla="*/ 113 h 148"/>
                  <a:gd name="T4" fmla="*/ 9 w 72"/>
                  <a:gd name="T5" fmla="*/ 148 h 148"/>
                  <a:gd name="T6" fmla="*/ 0 w 72"/>
                  <a:gd name="T7" fmla="*/ 142 h 148"/>
                  <a:gd name="T8" fmla="*/ 12 w 72"/>
                  <a:gd name="T9" fmla="*/ 42 h 148"/>
                  <a:gd name="T10" fmla="*/ 27 w 72"/>
                  <a:gd name="T11" fmla="*/ 12 h 148"/>
                  <a:gd name="T12" fmla="*/ 57 w 72"/>
                  <a:gd name="T13" fmla="*/ 19 h 148"/>
                  <a:gd name="T14" fmla="*/ 71 w 72"/>
                  <a:gd name="T15" fmla="*/ 96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8">
                    <a:moveTo>
                      <a:pt x="71" y="96"/>
                    </a:moveTo>
                    <a:cubicBezTo>
                      <a:pt x="72" y="101"/>
                      <a:pt x="69" y="110"/>
                      <a:pt x="65" y="113"/>
                    </a:cubicBezTo>
                    <a:cubicBezTo>
                      <a:pt x="47" y="125"/>
                      <a:pt x="28" y="136"/>
                      <a:pt x="9" y="148"/>
                    </a:cubicBezTo>
                    <a:cubicBezTo>
                      <a:pt x="6" y="146"/>
                      <a:pt x="3" y="144"/>
                      <a:pt x="0" y="142"/>
                    </a:cubicBezTo>
                    <a:cubicBezTo>
                      <a:pt x="4" y="109"/>
                      <a:pt x="7" y="75"/>
                      <a:pt x="12" y="42"/>
                    </a:cubicBezTo>
                    <a:cubicBezTo>
                      <a:pt x="14" y="32"/>
                      <a:pt x="20" y="21"/>
                      <a:pt x="27" y="12"/>
                    </a:cubicBezTo>
                    <a:cubicBezTo>
                      <a:pt x="37" y="0"/>
                      <a:pt x="53" y="4"/>
                      <a:pt x="57" y="19"/>
                    </a:cubicBezTo>
                    <a:cubicBezTo>
                      <a:pt x="62" y="45"/>
                      <a:pt x="67" y="70"/>
                      <a:pt x="71"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0" name="Freeform 21"/>
              <p:cNvSpPr>
                <a:spLocks/>
              </p:cNvSpPr>
              <p:nvPr/>
            </p:nvSpPr>
            <p:spPr bwMode="auto">
              <a:xfrm>
                <a:off x="3954" y="2769"/>
                <a:ext cx="238" cy="852"/>
              </a:xfrm>
              <a:custGeom>
                <a:avLst/>
                <a:gdLst>
                  <a:gd name="T0" fmla="*/ 129 w 131"/>
                  <a:gd name="T1" fmla="*/ 271 h 469"/>
                  <a:gd name="T2" fmla="*/ 131 w 131"/>
                  <a:gd name="T3" fmla="*/ 294 h 469"/>
                  <a:gd name="T4" fmla="*/ 78 w 131"/>
                  <a:gd name="T5" fmla="*/ 340 h 469"/>
                  <a:gd name="T6" fmla="*/ 70 w 131"/>
                  <a:gd name="T7" fmla="*/ 427 h 469"/>
                  <a:gd name="T8" fmla="*/ 24 w 131"/>
                  <a:gd name="T9" fmla="*/ 469 h 469"/>
                  <a:gd name="T10" fmla="*/ 9 w 131"/>
                  <a:gd name="T11" fmla="*/ 372 h 469"/>
                  <a:gd name="T12" fmla="*/ 26 w 131"/>
                  <a:gd name="T13" fmla="*/ 111 h 469"/>
                  <a:gd name="T14" fmla="*/ 77 w 131"/>
                  <a:gd name="T15" fmla="*/ 30 h 469"/>
                  <a:gd name="T16" fmla="*/ 113 w 131"/>
                  <a:gd name="T17" fmla="*/ 0 h 469"/>
                  <a:gd name="T18" fmla="*/ 124 w 131"/>
                  <a:gd name="T19" fmla="*/ 75 h 469"/>
                  <a:gd name="T20" fmla="*/ 129 w 131"/>
                  <a:gd name="T21" fmla="*/ 27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469">
                    <a:moveTo>
                      <a:pt x="129" y="271"/>
                    </a:moveTo>
                    <a:cubicBezTo>
                      <a:pt x="129" y="278"/>
                      <a:pt x="130" y="285"/>
                      <a:pt x="131" y="294"/>
                    </a:cubicBezTo>
                    <a:cubicBezTo>
                      <a:pt x="97" y="291"/>
                      <a:pt x="82" y="312"/>
                      <a:pt x="78" y="340"/>
                    </a:cubicBezTo>
                    <a:cubicBezTo>
                      <a:pt x="73" y="368"/>
                      <a:pt x="70" y="398"/>
                      <a:pt x="70" y="427"/>
                    </a:cubicBezTo>
                    <a:cubicBezTo>
                      <a:pt x="69" y="464"/>
                      <a:pt x="67" y="467"/>
                      <a:pt x="24" y="469"/>
                    </a:cubicBezTo>
                    <a:cubicBezTo>
                      <a:pt x="19" y="437"/>
                      <a:pt x="12" y="405"/>
                      <a:pt x="9" y="372"/>
                    </a:cubicBezTo>
                    <a:cubicBezTo>
                      <a:pt x="0" y="284"/>
                      <a:pt x="5" y="197"/>
                      <a:pt x="26" y="111"/>
                    </a:cubicBezTo>
                    <a:cubicBezTo>
                      <a:pt x="35" y="78"/>
                      <a:pt x="49" y="50"/>
                      <a:pt x="77" y="30"/>
                    </a:cubicBezTo>
                    <a:cubicBezTo>
                      <a:pt x="88" y="22"/>
                      <a:pt x="97" y="13"/>
                      <a:pt x="113" y="0"/>
                    </a:cubicBezTo>
                    <a:cubicBezTo>
                      <a:pt x="117" y="28"/>
                      <a:pt x="124" y="52"/>
                      <a:pt x="124" y="75"/>
                    </a:cubicBezTo>
                    <a:cubicBezTo>
                      <a:pt x="127" y="140"/>
                      <a:pt x="127" y="206"/>
                      <a:pt x="129" y="2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1" name="Freeform 22"/>
              <p:cNvSpPr>
                <a:spLocks/>
              </p:cNvSpPr>
              <p:nvPr/>
            </p:nvSpPr>
            <p:spPr bwMode="auto">
              <a:xfrm>
                <a:off x="3760" y="3542"/>
                <a:ext cx="178" cy="298"/>
              </a:xfrm>
              <a:custGeom>
                <a:avLst/>
                <a:gdLst>
                  <a:gd name="T0" fmla="*/ 98 w 98"/>
                  <a:gd name="T1" fmla="*/ 95 h 164"/>
                  <a:gd name="T2" fmla="*/ 92 w 98"/>
                  <a:gd name="T3" fmla="*/ 107 h 164"/>
                  <a:gd name="T4" fmla="*/ 8 w 98"/>
                  <a:gd name="T5" fmla="*/ 164 h 164"/>
                  <a:gd name="T6" fmla="*/ 24 w 98"/>
                  <a:gd name="T7" fmla="*/ 21 h 164"/>
                  <a:gd name="T8" fmla="*/ 60 w 98"/>
                  <a:gd name="T9" fmla="*/ 13 h 164"/>
                  <a:gd name="T10" fmla="*/ 98 w 98"/>
                  <a:gd name="T11" fmla="*/ 95 h 164"/>
                </a:gdLst>
                <a:ahLst/>
                <a:cxnLst>
                  <a:cxn ang="0">
                    <a:pos x="T0" y="T1"/>
                  </a:cxn>
                  <a:cxn ang="0">
                    <a:pos x="T2" y="T3"/>
                  </a:cxn>
                  <a:cxn ang="0">
                    <a:pos x="T4" y="T5"/>
                  </a:cxn>
                  <a:cxn ang="0">
                    <a:pos x="T6" y="T7"/>
                  </a:cxn>
                  <a:cxn ang="0">
                    <a:pos x="T8" y="T9"/>
                  </a:cxn>
                  <a:cxn ang="0">
                    <a:pos x="T10" y="T11"/>
                  </a:cxn>
                </a:cxnLst>
                <a:rect l="0" t="0" r="r" b="b"/>
                <a:pathLst>
                  <a:path w="98" h="164">
                    <a:moveTo>
                      <a:pt x="98" y="95"/>
                    </a:moveTo>
                    <a:cubicBezTo>
                      <a:pt x="98" y="98"/>
                      <a:pt x="95" y="104"/>
                      <a:pt x="92" y="107"/>
                    </a:cubicBezTo>
                    <a:cubicBezTo>
                      <a:pt x="65" y="125"/>
                      <a:pt x="38" y="143"/>
                      <a:pt x="8" y="164"/>
                    </a:cubicBezTo>
                    <a:cubicBezTo>
                      <a:pt x="0" y="110"/>
                      <a:pt x="4" y="64"/>
                      <a:pt x="24" y="21"/>
                    </a:cubicBezTo>
                    <a:cubicBezTo>
                      <a:pt x="32" y="3"/>
                      <a:pt x="46" y="0"/>
                      <a:pt x="60" y="13"/>
                    </a:cubicBezTo>
                    <a:cubicBezTo>
                      <a:pt x="84" y="35"/>
                      <a:pt x="92" y="64"/>
                      <a:pt x="9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2" name="Freeform 23"/>
              <p:cNvSpPr>
                <a:spLocks/>
              </p:cNvSpPr>
              <p:nvPr/>
            </p:nvSpPr>
            <p:spPr bwMode="auto">
              <a:xfrm>
                <a:off x="3522" y="3704"/>
                <a:ext cx="163" cy="205"/>
              </a:xfrm>
              <a:custGeom>
                <a:avLst/>
                <a:gdLst>
                  <a:gd name="T0" fmla="*/ 54 w 90"/>
                  <a:gd name="T1" fmla="*/ 18 h 113"/>
                  <a:gd name="T2" fmla="*/ 90 w 90"/>
                  <a:gd name="T3" fmla="*/ 91 h 113"/>
                  <a:gd name="T4" fmla="*/ 1 w 90"/>
                  <a:gd name="T5" fmla="*/ 113 h 113"/>
                  <a:gd name="T6" fmla="*/ 19 w 90"/>
                  <a:gd name="T7" fmla="*/ 19 h 113"/>
                  <a:gd name="T8" fmla="*/ 54 w 90"/>
                  <a:gd name="T9" fmla="*/ 18 h 113"/>
                </a:gdLst>
                <a:ahLst/>
                <a:cxnLst>
                  <a:cxn ang="0">
                    <a:pos x="T0" y="T1"/>
                  </a:cxn>
                  <a:cxn ang="0">
                    <a:pos x="T2" y="T3"/>
                  </a:cxn>
                  <a:cxn ang="0">
                    <a:pos x="T4" y="T5"/>
                  </a:cxn>
                  <a:cxn ang="0">
                    <a:pos x="T6" y="T7"/>
                  </a:cxn>
                  <a:cxn ang="0">
                    <a:pos x="T8" y="T9"/>
                  </a:cxn>
                </a:cxnLst>
                <a:rect l="0" t="0" r="r" b="b"/>
                <a:pathLst>
                  <a:path w="90" h="113">
                    <a:moveTo>
                      <a:pt x="54" y="18"/>
                    </a:moveTo>
                    <a:cubicBezTo>
                      <a:pt x="67" y="40"/>
                      <a:pt x="77" y="64"/>
                      <a:pt x="90" y="91"/>
                    </a:cubicBezTo>
                    <a:cubicBezTo>
                      <a:pt x="58" y="99"/>
                      <a:pt x="31" y="105"/>
                      <a:pt x="1" y="113"/>
                    </a:cubicBezTo>
                    <a:cubicBezTo>
                      <a:pt x="0" y="78"/>
                      <a:pt x="3" y="47"/>
                      <a:pt x="19" y="19"/>
                    </a:cubicBezTo>
                    <a:cubicBezTo>
                      <a:pt x="29" y="1"/>
                      <a:pt x="43" y="0"/>
                      <a:pt x="5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3" name="Freeform 24"/>
              <p:cNvSpPr>
                <a:spLocks/>
              </p:cNvSpPr>
              <p:nvPr/>
            </p:nvSpPr>
            <p:spPr bwMode="auto">
              <a:xfrm>
                <a:off x="2974" y="3513"/>
                <a:ext cx="101" cy="180"/>
              </a:xfrm>
              <a:custGeom>
                <a:avLst/>
                <a:gdLst>
                  <a:gd name="T0" fmla="*/ 34 w 56"/>
                  <a:gd name="T1" fmla="*/ 0 h 99"/>
                  <a:gd name="T2" fmla="*/ 53 w 56"/>
                  <a:gd name="T3" fmla="*/ 23 h 99"/>
                  <a:gd name="T4" fmla="*/ 54 w 56"/>
                  <a:gd name="T5" fmla="*/ 43 h 99"/>
                  <a:gd name="T6" fmla="*/ 0 w 56"/>
                  <a:gd name="T7" fmla="*/ 99 h 99"/>
                  <a:gd name="T8" fmla="*/ 14 w 56"/>
                  <a:gd name="T9" fmla="*/ 19 h 99"/>
                  <a:gd name="T10" fmla="*/ 34 w 56"/>
                  <a:gd name="T11" fmla="*/ 0 h 99"/>
                </a:gdLst>
                <a:ahLst/>
                <a:cxnLst>
                  <a:cxn ang="0">
                    <a:pos x="T0" y="T1"/>
                  </a:cxn>
                  <a:cxn ang="0">
                    <a:pos x="T2" y="T3"/>
                  </a:cxn>
                  <a:cxn ang="0">
                    <a:pos x="T4" y="T5"/>
                  </a:cxn>
                  <a:cxn ang="0">
                    <a:pos x="T6" y="T7"/>
                  </a:cxn>
                  <a:cxn ang="0">
                    <a:pos x="T8" y="T9"/>
                  </a:cxn>
                  <a:cxn ang="0">
                    <a:pos x="T10" y="T11"/>
                  </a:cxn>
                </a:cxnLst>
                <a:rect l="0" t="0" r="r" b="b"/>
                <a:pathLst>
                  <a:path w="56" h="99">
                    <a:moveTo>
                      <a:pt x="34" y="0"/>
                    </a:moveTo>
                    <a:cubicBezTo>
                      <a:pt x="40" y="8"/>
                      <a:pt x="48" y="15"/>
                      <a:pt x="53" y="23"/>
                    </a:cubicBezTo>
                    <a:cubicBezTo>
                      <a:pt x="56" y="28"/>
                      <a:pt x="54" y="36"/>
                      <a:pt x="54" y="43"/>
                    </a:cubicBezTo>
                    <a:cubicBezTo>
                      <a:pt x="54" y="83"/>
                      <a:pt x="48" y="90"/>
                      <a:pt x="0" y="99"/>
                    </a:cubicBezTo>
                    <a:cubicBezTo>
                      <a:pt x="14" y="19"/>
                      <a:pt x="14" y="19"/>
                      <a:pt x="14" y="19"/>
                    </a:cubicBezTo>
                    <a:cubicBezTo>
                      <a:pt x="16" y="11"/>
                      <a:pt x="27" y="6"/>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4" name="Freeform 25"/>
              <p:cNvSpPr>
                <a:spLocks/>
              </p:cNvSpPr>
              <p:nvPr/>
            </p:nvSpPr>
            <p:spPr bwMode="auto">
              <a:xfrm>
                <a:off x="2814" y="3156"/>
                <a:ext cx="258" cy="546"/>
              </a:xfrm>
              <a:custGeom>
                <a:avLst/>
                <a:gdLst>
                  <a:gd name="T0" fmla="*/ 142 w 142"/>
                  <a:gd name="T1" fmla="*/ 0 h 301"/>
                  <a:gd name="T2" fmla="*/ 142 w 142"/>
                  <a:gd name="T3" fmla="*/ 188 h 301"/>
                  <a:gd name="T4" fmla="*/ 87 w 142"/>
                  <a:gd name="T5" fmla="*/ 225 h 301"/>
                  <a:gd name="T6" fmla="*/ 79 w 142"/>
                  <a:gd name="T7" fmla="*/ 301 h 301"/>
                  <a:gd name="T8" fmla="*/ 44 w 142"/>
                  <a:gd name="T9" fmla="*/ 299 h 301"/>
                  <a:gd name="T10" fmla="*/ 17 w 142"/>
                  <a:gd name="T11" fmla="*/ 0 h 301"/>
                  <a:gd name="T12" fmla="*/ 142 w 142"/>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142" h="301">
                    <a:moveTo>
                      <a:pt x="142" y="0"/>
                    </a:moveTo>
                    <a:cubicBezTo>
                      <a:pt x="142" y="61"/>
                      <a:pt x="142" y="124"/>
                      <a:pt x="142" y="188"/>
                    </a:cubicBezTo>
                    <a:cubicBezTo>
                      <a:pt x="105" y="181"/>
                      <a:pt x="93" y="189"/>
                      <a:pt x="87" y="225"/>
                    </a:cubicBezTo>
                    <a:cubicBezTo>
                      <a:pt x="84" y="250"/>
                      <a:pt x="82" y="275"/>
                      <a:pt x="79" y="301"/>
                    </a:cubicBezTo>
                    <a:cubicBezTo>
                      <a:pt x="67" y="301"/>
                      <a:pt x="55" y="300"/>
                      <a:pt x="44" y="299"/>
                    </a:cubicBezTo>
                    <a:cubicBezTo>
                      <a:pt x="14" y="226"/>
                      <a:pt x="0" y="64"/>
                      <a:pt x="17" y="0"/>
                    </a:cubicBezTo>
                    <a:cubicBezTo>
                      <a:pt x="58" y="0"/>
                      <a:pt x="101" y="0"/>
                      <a:pt x="1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5" name="Freeform 26"/>
              <p:cNvSpPr>
                <a:spLocks/>
              </p:cNvSpPr>
              <p:nvPr/>
            </p:nvSpPr>
            <p:spPr bwMode="auto">
              <a:xfrm>
                <a:off x="2720" y="3548"/>
                <a:ext cx="156" cy="260"/>
              </a:xfrm>
              <a:custGeom>
                <a:avLst/>
                <a:gdLst>
                  <a:gd name="T0" fmla="*/ 86 w 86"/>
                  <a:gd name="T1" fmla="*/ 112 h 143"/>
                  <a:gd name="T2" fmla="*/ 78 w 86"/>
                  <a:gd name="T3" fmla="*/ 121 h 143"/>
                  <a:gd name="T4" fmla="*/ 7 w 86"/>
                  <a:gd name="T5" fmla="*/ 143 h 143"/>
                  <a:gd name="T6" fmla="*/ 18 w 86"/>
                  <a:gd name="T7" fmla="*/ 23 h 143"/>
                  <a:gd name="T8" fmla="*/ 56 w 86"/>
                  <a:gd name="T9" fmla="*/ 18 h 143"/>
                  <a:gd name="T10" fmla="*/ 86 w 86"/>
                  <a:gd name="T11" fmla="*/ 112 h 143"/>
                </a:gdLst>
                <a:ahLst/>
                <a:cxnLst>
                  <a:cxn ang="0">
                    <a:pos x="T0" y="T1"/>
                  </a:cxn>
                  <a:cxn ang="0">
                    <a:pos x="T2" y="T3"/>
                  </a:cxn>
                  <a:cxn ang="0">
                    <a:pos x="T4" y="T5"/>
                  </a:cxn>
                  <a:cxn ang="0">
                    <a:pos x="T6" y="T7"/>
                  </a:cxn>
                  <a:cxn ang="0">
                    <a:pos x="T8" y="T9"/>
                  </a:cxn>
                  <a:cxn ang="0">
                    <a:pos x="T10" y="T11"/>
                  </a:cxn>
                </a:cxnLst>
                <a:rect l="0" t="0" r="r" b="b"/>
                <a:pathLst>
                  <a:path w="86" h="143">
                    <a:moveTo>
                      <a:pt x="86" y="112"/>
                    </a:moveTo>
                    <a:cubicBezTo>
                      <a:pt x="86" y="114"/>
                      <a:pt x="81" y="120"/>
                      <a:pt x="78" y="121"/>
                    </a:cubicBezTo>
                    <a:cubicBezTo>
                      <a:pt x="55" y="129"/>
                      <a:pt x="32" y="135"/>
                      <a:pt x="7" y="143"/>
                    </a:cubicBezTo>
                    <a:cubicBezTo>
                      <a:pt x="0" y="98"/>
                      <a:pt x="3" y="60"/>
                      <a:pt x="18" y="23"/>
                    </a:cubicBezTo>
                    <a:cubicBezTo>
                      <a:pt x="26" y="3"/>
                      <a:pt x="48" y="0"/>
                      <a:pt x="56" y="18"/>
                    </a:cubicBezTo>
                    <a:cubicBezTo>
                      <a:pt x="69" y="48"/>
                      <a:pt x="77" y="81"/>
                      <a:pt x="86"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6" name="Freeform 27"/>
              <p:cNvSpPr>
                <a:spLocks/>
              </p:cNvSpPr>
              <p:nvPr/>
            </p:nvSpPr>
            <p:spPr bwMode="auto">
              <a:xfrm>
                <a:off x="2480" y="3635"/>
                <a:ext cx="189" cy="182"/>
              </a:xfrm>
              <a:custGeom>
                <a:avLst/>
                <a:gdLst>
                  <a:gd name="T0" fmla="*/ 104 w 104"/>
                  <a:gd name="T1" fmla="*/ 100 h 100"/>
                  <a:gd name="T2" fmla="*/ 2 w 104"/>
                  <a:gd name="T3" fmla="*/ 100 h 100"/>
                  <a:gd name="T4" fmla="*/ 29 w 104"/>
                  <a:gd name="T5" fmla="*/ 5 h 100"/>
                  <a:gd name="T6" fmla="*/ 42 w 104"/>
                  <a:gd name="T7" fmla="*/ 1 h 100"/>
                  <a:gd name="T8" fmla="*/ 75 w 104"/>
                  <a:gd name="T9" fmla="*/ 24 h 100"/>
                  <a:gd name="T10" fmla="*/ 104 w 104"/>
                  <a:gd name="T11" fmla="*/ 100 h 100"/>
                </a:gdLst>
                <a:ahLst/>
                <a:cxnLst>
                  <a:cxn ang="0">
                    <a:pos x="T0" y="T1"/>
                  </a:cxn>
                  <a:cxn ang="0">
                    <a:pos x="T2" y="T3"/>
                  </a:cxn>
                  <a:cxn ang="0">
                    <a:pos x="T4" y="T5"/>
                  </a:cxn>
                  <a:cxn ang="0">
                    <a:pos x="T6" y="T7"/>
                  </a:cxn>
                  <a:cxn ang="0">
                    <a:pos x="T8" y="T9"/>
                  </a:cxn>
                  <a:cxn ang="0">
                    <a:pos x="T10" y="T11"/>
                  </a:cxn>
                </a:cxnLst>
                <a:rect l="0" t="0" r="r" b="b"/>
                <a:pathLst>
                  <a:path w="104" h="100">
                    <a:moveTo>
                      <a:pt x="104" y="100"/>
                    </a:moveTo>
                    <a:cubicBezTo>
                      <a:pt x="66" y="100"/>
                      <a:pt x="35" y="100"/>
                      <a:pt x="2" y="100"/>
                    </a:cubicBezTo>
                    <a:cubicBezTo>
                      <a:pt x="0" y="64"/>
                      <a:pt x="9" y="33"/>
                      <a:pt x="29" y="5"/>
                    </a:cubicBezTo>
                    <a:cubicBezTo>
                      <a:pt x="31" y="2"/>
                      <a:pt x="39" y="0"/>
                      <a:pt x="42" y="1"/>
                    </a:cubicBezTo>
                    <a:cubicBezTo>
                      <a:pt x="54" y="8"/>
                      <a:pt x="70" y="14"/>
                      <a:pt x="75" y="24"/>
                    </a:cubicBezTo>
                    <a:cubicBezTo>
                      <a:pt x="87" y="47"/>
                      <a:pt x="94" y="72"/>
                      <a:pt x="104" y="1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7" name="Freeform 28"/>
              <p:cNvSpPr>
                <a:spLocks/>
              </p:cNvSpPr>
              <p:nvPr/>
            </p:nvSpPr>
            <p:spPr bwMode="auto">
              <a:xfrm>
                <a:off x="1035" y="2516"/>
                <a:ext cx="270" cy="266"/>
              </a:xfrm>
              <a:custGeom>
                <a:avLst/>
                <a:gdLst>
                  <a:gd name="T0" fmla="*/ 76 w 149"/>
                  <a:gd name="T1" fmla="*/ 10 h 146"/>
                  <a:gd name="T2" fmla="*/ 139 w 149"/>
                  <a:gd name="T3" fmla="*/ 66 h 146"/>
                  <a:gd name="T4" fmla="*/ 85 w 149"/>
                  <a:gd name="T5" fmla="*/ 145 h 146"/>
                  <a:gd name="T6" fmla="*/ 78 w 149"/>
                  <a:gd name="T7" fmla="*/ 146 h 146"/>
                  <a:gd name="T8" fmla="*/ 89 w 149"/>
                  <a:gd name="T9" fmla="*/ 84 h 146"/>
                  <a:gd name="T10" fmla="*/ 49 w 149"/>
                  <a:gd name="T11" fmla="*/ 111 h 146"/>
                  <a:gd name="T12" fmla="*/ 64 w 149"/>
                  <a:gd name="T13" fmla="*/ 62 h 146"/>
                  <a:gd name="T14" fmla="*/ 60 w 149"/>
                  <a:gd name="T15" fmla="*/ 57 h 146"/>
                  <a:gd name="T16" fmla="*/ 0 w 149"/>
                  <a:gd name="T17" fmla="*/ 86 h 146"/>
                  <a:gd name="T18" fmla="*/ 76 w 149"/>
                  <a:gd name="T19"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6">
                    <a:moveTo>
                      <a:pt x="76" y="10"/>
                    </a:moveTo>
                    <a:cubicBezTo>
                      <a:pt x="110" y="0"/>
                      <a:pt x="149" y="26"/>
                      <a:pt x="139" y="66"/>
                    </a:cubicBezTo>
                    <a:cubicBezTo>
                      <a:pt x="131" y="99"/>
                      <a:pt x="125" y="134"/>
                      <a:pt x="85" y="145"/>
                    </a:cubicBezTo>
                    <a:cubicBezTo>
                      <a:pt x="83" y="146"/>
                      <a:pt x="81" y="145"/>
                      <a:pt x="78" y="146"/>
                    </a:cubicBezTo>
                    <a:cubicBezTo>
                      <a:pt x="77" y="125"/>
                      <a:pt x="98" y="108"/>
                      <a:pt x="89" y="84"/>
                    </a:cubicBezTo>
                    <a:cubicBezTo>
                      <a:pt x="76" y="93"/>
                      <a:pt x="65" y="101"/>
                      <a:pt x="49" y="111"/>
                    </a:cubicBezTo>
                    <a:cubicBezTo>
                      <a:pt x="55" y="91"/>
                      <a:pt x="59" y="77"/>
                      <a:pt x="64" y="62"/>
                    </a:cubicBezTo>
                    <a:cubicBezTo>
                      <a:pt x="62" y="60"/>
                      <a:pt x="61" y="59"/>
                      <a:pt x="60" y="57"/>
                    </a:cubicBezTo>
                    <a:cubicBezTo>
                      <a:pt x="41" y="66"/>
                      <a:pt x="22" y="76"/>
                      <a:pt x="0" y="86"/>
                    </a:cubicBezTo>
                    <a:cubicBezTo>
                      <a:pt x="18" y="51"/>
                      <a:pt x="38" y="22"/>
                      <a:pt x="7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8" name="Freeform 29"/>
              <p:cNvSpPr>
                <a:spLocks/>
              </p:cNvSpPr>
              <p:nvPr/>
            </p:nvSpPr>
            <p:spPr bwMode="auto">
              <a:xfrm>
                <a:off x="1249" y="1772"/>
                <a:ext cx="164" cy="739"/>
              </a:xfrm>
              <a:custGeom>
                <a:avLst/>
                <a:gdLst>
                  <a:gd name="T0" fmla="*/ 81 w 90"/>
                  <a:gd name="T1" fmla="*/ 0 h 407"/>
                  <a:gd name="T2" fmla="*/ 10 w 90"/>
                  <a:gd name="T3" fmla="*/ 407 h 407"/>
                  <a:gd name="T4" fmla="*/ 2 w 90"/>
                  <a:gd name="T5" fmla="*/ 406 h 407"/>
                  <a:gd name="T6" fmla="*/ 1 w 90"/>
                  <a:gd name="T7" fmla="*/ 394 h 407"/>
                  <a:gd name="T8" fmla="*/ 9 w 90"/>
                  <a:gd name="T9" fmla="*/ 374 h 407"/>
                  <a:gd name="T10" fmla="*/ 58 w 90"/>
                  <a:gd name="T11" fmla="*/ 148 h 407"/>
                  <a:gd name="T12" fmla="*/ 73 w 90"/>
                  <a:gd name="T13" fmla="*/ 18 h 407"/>
                  <a:gd name="T14" fmla="*/ 81 w 90"/>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407">
                    <a:moveTo>
                      <a:pt x="81" y="0"/>
                    </a:moveTo>
                    <a:cubicBezTo>
                      <a:pt x="88" y="141"/>
                      <a:pt x="90" y="281"/>
                      <a:pt x="10" y="407"/>
                    </a:cubicBezTo>
                    <a:cubicBezTo>
                      <a:pt x="7" y="406"/>
                      <a:pt x="4" y="406"/>
                      <a:pt x="2" y="406"/>
                    </a:cubicBezTo>
                    <a:cubicBezTo>
                      <a:pt x="1" y="402"/>
                      <a:pt x="0" y="398"/>
                      <a:pt x="1" y="394"/>
                    </a:cubicBezTo>
                    <a:cubicBezTo>
                      <a:pt x="3" y="387"/>
                      <a:pt x="6" y="381"/>
                      <a:pt x="9" y="374"/>
                    </a:cubicBezTo>
                    <a:cubicBezTo>
                      <a:pt x="46" y="303"/>
                      <a:pt x="59" y="228"/>
                      <a:pt x="58" y="148"/>
                    </a:cubicBezTo>
                    <a:cubicBezTo>
                      <a:pt x="57" y="105"/>
                      <a:pt x="67" y="61"/>
                      <a:pt x="73" y="18"/>
                    </a:cubicBezTo>
                    <a:cubicBezTo>
                      <a:pt x="74" y="12"/>
                      <a:pt x="77" y="6"/>
                      <a:pt x="8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9" name="Freeform 30"/>
              <p:cNvSpPr>
                <a:spLocks/>
              </p:cNvSpPr>
              <p:nvPr/>
            </p:nvSpPr>
            <p:spPr bwMode="auto">
              <a:xfrm>
                <a:off x="1403" y="317"/>
                <a:ext cx="2742" cy="3609"/>
              </a:xfrm>
              <a:custGeom>
                <a:avLst/>
                <a:gdLst>
                  <a:gd name="T0" fmla="*/ 1506 w 1510"/>
                  <a:gd name="T1" fmla="*/ 1321 h 1987"/>
                  <a:gd name="T2" fmla="*/ 1496 w 1510"/>
                  <a:gd name="T3" fmla="*/ 1350 h 1987"/>
                  <a:gd name="T4" fmla="*/ 1446 w 1510"/>
                  <a:gd name="T5" fmla="*/ 1390 h 1987"/>
                  <a:gd name="T6" fmla="*/ 1431 w 1510"/>
                  <a:gd name="T7" fmla="*/ 1410 h 1987"/>
                  <a:gd name="T8" fmla="*/ 1392 w 1510"/>
                  <a:gd name="T9" fmla="*/ 1621 h 1987"/>
                  <a:gd name="T10" fmla="*/ 1410 w 1510"/>
                  <a:gd name="T11" fmla="*/ 1811 h 1987"/>
                  <a:gd name="T12" fmla="*/ 1417 w 1510"/>
                  <a:gd name="T13" fmla="*/ 1847 h 1987"/>
                  <a:gd name="T14" fmla="*/ 1409 w 1510"/>
                  <a:gd name="T15" fmla="*/ 1862 h 1987"/>
                  <a:gd name="T16" fmla="*/ 1389 w 1510"/>
                  <a:gd name="T17" fmla="*/ 1811 h 1987"/>
                  <a:gd name="T18" fmla="*/ 1362 w 1510"/>
                  <a:gd name="T19" fmla="*/ 1777 h 1987"/>
                  <a:gd name="T20" fmla="*/ 1313 w 1510"/>
                  <a:gd name="T21" fmla="*/ 1788 h 1987"/>
                  <a:gd name="T22" fmla="*/ 1293 w 1510"/>
                  <a:gd name="T23" fmla="*/ 1918 h 1987"/>
                  <a:gd name="T24" fmla="*/ 1295 w 1510"/>
                  <a:gd name="T25" fmla="*/ 1940 h 1987"/>
                  <a:gd name="T26" fmla="*/ 1267 w 1510"/>
                  <a:gd name="T27" fmla="*/ 1951 h 1987"/>
                  <a:gd name="T28" fmla="*/ 1243 w 1510"/>
                  <a:gd name="T29" fmla="*/ 1893 h 1987"/>
                  <a:gd name="T30" fmla="*/ 1228 w 1510"/>
                  <a:gd name="T31" fmla="*/ 1870 h 1987"/>
                  <a:gd name="T32" fmla="*/ 1178 w 1510"/>
                  <a:gd name="T33" fmla="*/ 1873 h 1987"/>
                  <a:gd name="T34" fmla="*/ 1156 w 1510"/>
                  <a:gd name="T35" fmla="*/ 1945 h 1987"/>
                  <a:gd name="T36" fmla="*/ 1155 w 1510"/>
                  <a:gd name="T37" fmla="*/ 1980 h 1987"/>
                  <a:gd name="T38" fmla="*/ 1086 w 1510"/>
                  <a:gd name="T39" fmla="*/ 1985 h 1987"/>
                  <a:gd name="T40" fmla="*/ 983 w 1510"/>
                  <a:gd name="T41" fmla="*/ 1974 h 1987"/>
                  <a:gd name="T42" fmla="*/ 958 w 1510"/>
                  <a:gd name="T43" fmla="*/ 1950 h 1987"/>
                  <a:gd name="T44" fmla="*/ 936 w 1510"/>
                  <a:gd name="T45" fmla="*/ 1716 h 1987"/>
                  <a:gd name="T46" fmla="*/ 943 w 1510"/>
                  <a:gd name="T47" fmla="*/ 1575 h 1987"/>
                  <a:gd name="T48" fmla="*/ 913 w 1510"/>
                  <a:gd name="T49" fmla="*/ 1545 h 1987"/>
                  <a:gd name="T50" fmla="*/ 867 w 1510"/>
                  <a:gd name="T51" fmla="*/ 1549 h 1987"/>
                  <a:gd name="T52" fmla="*/ 802 w 1510"/>
                  <a:gd name="T53" fmla="*/ 1546 h 1987"/>
                  <a:gd name="T54" fmla="*/ 776 w 1510"/>
                  <a:gd name="T55" fmla="*/ 1566 h 1987"/>
                  <a:gd name="T56" fmla="*/ 781 w 1510"/>
                  <a:gd name="T57" fmla="*/ 1759 h 1987"/>
                  <a:gd name="T58" fmla="*/ 783 w 1510"/>
                  <a:gd name="T59" fmla="*/ 1773 h 1987"/>
                  <a:gd name="T60" fmla="*/ 723 w 1510"/>
                  <a:gd name="T61" fmla="*/ 1834 h 1987"/>
                  <a:gd name="T62" fmla="*/ 720 w 1510"/>
                  <a:gd name="T63" fmla="*/ 1908 h 1987"/>
                  <a:gd name="T64" fmla="*/ 716 w 1510"/>
                  <a:gd name="T65" fmla="*/ 1924 h 1987"/>
                  <a:gd name="T66" fmla="*/ 709 w 1510"/>
                  <a:gd name="T67" fmla="*/ 1924 h 1987"/>
                  <a:gd name="T68" fmla="*/ 688 w 1510"/>
                  <a:gd name="T69" fmla="*/ 1861 h 1987"/>
                  <a:gd name="T70" fmla="*/ 665 w 1510"/>
                  <a:gd name="T71" fmla="*/ 1829 h 1987"/>
                  <a:gd name="T72" fmla="*/ 601 w 1510"/>
                  <a:gd name="T73" fmla="*/ 1845 h 1987"/>
                  <a:gd name="T74" fmla="*/ 577 w 1510"/>
                  <a:gd name="T75" fmla="*/ 1925 h 1987"/>
                  <a:gd name="T76" fmla="*/ 449 w 1510"/>
                  <a:gd name="T77" fmla="*/ 1899 h 1987"/>
                  <a:gd name="T78" fmla="*/ 350 w 1510"/>
                  <a:gd name="T79" fmla="*/ 1851 h 1987"/>
                  <a:gd name="T80" fmla="*/ 335 w 1510"/>
                  <a:gd name="T81" fmla="*/ 1830 h 1987"/>
                  <a:gd name="T82" fmla="*/ 289 w 1510"/>
                  <a:gd name="T83" fmla="*/ 1623 h 1987"/>
                  <a:gd name="T84" fmla="*/ 144 w 1510"/>
                  <a:gd name="T85" fmla="*/ 1303 h 1987"/>
                  <a:gd name="T86" fmla="*/ 22 w 1510"/>
                  <a:gd name="T87" fmla="*/ 691 h 1987"/>
                  <a:gd name="T88" fmla="*/ 316 w 1510"/>
                  <a:gd name="T89" fmla="*/ 201 h 1987"/>
                  <a:gd name="T90" fmla="*/ 753 w 1510"/>
                  <a:gd name="T91" fmla="*/ 18 h 1987"/>
                  <a:gd name="T92" fmla="*/ 1139 w 1510"/>
                  <a:gd name="T93" fmla="*/ 23 h 1987"/>
                  <a:gd name="T94" fmla="*/ 1241 w 1510"/>
                  <a:gd name="T95" fmla="*/ 50 h 1987"/>
                  <a:gd name="T96" fmla="*/ 980 w 1510"/>
                  <a:gd name="T97" fmla="*/ 446 h 1987"/>
                  <a:gd name="T98" fmla="*/ 932 w 1510"/>
                  <a:gd name="T99" fmla="*/ 776 h 1987"/>
                  <a:gd name="T100" fmla="*/ 985 w 1510"/>
                  <a:gd name="T101" fmla="*/ 952 h 1987"/>
                  <a:gd name="T102" fmla="*/ 1084 w 1510"/>
                  <a:gd name="T103" fmla="*/ 1026 h 1987"/>
                  <a:gd name="T104" fmla="*/ 1342 w 1510"/>
                  <a:gd name="T105" fmla="*/ 1011 h 1987"/>
                  <a:gd name="T106" fmla="*/ 1398 w 1510"/>
                  <a:gd name="T107" fmla="*/ 1068 h 1987"/>
                  <a:gd name="T108" fmla="*/ 1459 w 1510"/>
                  <a:gd name="T109" fmla="*/ 1105 h 1987"/>
                  <a:gd name="T110" fmla="*/ 1474 w 1510"/>
                  <a:gd name="T111" fmla="*/ 1125 h 1987"/>
                  <a:gd name="T112" fmla="*/ 1506 w 1510"/>
                  <a:gd name="T113" fmla="*/ 1321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0" h="1987">
                    <a:moveTo>
                      <a:pt x="1506" y="1321"/>
                    </a:moveTo>
                    <a:cubicBezTo>
                      <a:pt x="1510" y="1334"/>
                      <a:pt x="1507" y="1342"/>
                      <a:pt x="1496" y="1350"/>
                    </a:cubicBezTo>
                    <a:cubicBezTo>
                      <a:pt x="1479" y="1363"/>
                      <a:pt x="1462" y="1376"/>
                      <a:pt x="1446" y="1390"/>
                    </a:cubicBezTo>
                    <a:cubicBezTo>
                      <a:pt x="1440" y="1395"/>
                      <a:pt x="1434" y="1403"/>
                      <a:pt x="1431" y="1410"/>
                    </a:cubicBezTo>
                    <a:cubicBezTo>
                      <a:pt x="1401" y="1477"/>
                      <a:pt x="1394" y="1549"/>
                      <a:pt x="1392" y="1621"/>
                    </a:cubicBezTo>
                    <a:cubicBezTo>
                      <a:pt x="1390" y="1685"/>
                      <a:pt x="1395" y="1749"/>
                      <a:pt x="1410" y="1811"/>
                    </a:cubicBezTo>
                    <a:cubicBezTo>
                      <a:pt x="1413" y="1823"/>
                      <a:pt x="1416" y="1835"/>
                      <a:pt x="1417" y="1847"/>
                    </a:cubicBezTo>
                    <a:cubicBezTo>
                      <a:pt x="1418" y="1851"/>
                      <a:pt x="1413" y="1855"/>
                      <a:pt x="1409" y="1862"/>
                    </a:cubicBezTo>
                    <a:cubicBezTo>
                      <a:pt x="1402" y="1843"/>
                      <a:pt x="1397" y="1826"/>
                      <a:pt x="1389" y="1811"/>
                    </a:cubicBezTo>
                    <a:cubicBezTo>
                      <a:pt x="1382" y="1799"/>
                      <a:pt x="1372" y="1787"/>
                      <a:pt x="1362" y="1777"/>
                    </a:cubicBezTo>
                    <a:cubicBezTo>
                      <a:pt x="1344" y="1761"/>
                      <a:pt x="1325" y="1766"/>
                      <a:pt x="1313" y="1788"/>
                    </a:cubicBezTo>
                    <a:cubicBezTo>
                      <a:pt x="1290" y="1829"/>
                      <a:pt x="1292" y="1874"/>
                      <a:pt x="1293" y="1918"/>
                    </a:cubicBezTo>
                    <a:cubicBezTo>
                      <a:pt x="1293" y="1925"/>
                      <a:pt x="1294" y="1932"/>
                      <a:pt x="1295" y="1940"/>
                    </a:cubicBezTo>
                    <a:cubicBezTo>
                      <a:pt x="1286" y="1944"/>
                      <a:pt x="1277" y="1947"/>
                      <a:pt x="1267" y="1951"/>
                    </a:cubicBezTo>
                    <a:cubicBezTo>
                      <a:pt x="1259" y="1931"/>
                      <a:pt x="1251" y="1912"/>
                      <a:pt x="1243" y="1893"/>
                    </a:cubicBezTo>
                    <a:cubicBezTo>
                      <a:pt x="1239" y="1885"/>
                      <a:pt x="1234" y="1877"/>
                      <a:pt x="1228" y="1870"/>
                    </a:cubicBezTo>
                    <a:cubicBezTo>
                      <a:pt x="1211" y="1852"/>
                      <a:pt x="1188" y="1852"/>
                      <a:pt x="1178" y="1873"/>
                    </a:cubicBezTo>
                    <a:cubicBezTo>
                      <a:pt x="1167" y="1896"/>
                      <a:pt x="1162" y="1921"/>
                      <a:pt x="1156" y="1945"/>
                    </a:cubicBezTo>
                    <a:cubicBezTo>
                      <a:pt x="1154" y="1955"/>
                      <a:pt x="1155" y="1966"/>
                      <a:pt x="1155" y="1980"/>
                    </a:cubicBezTo>
                    <a:cubicBezTo>
                      <a:pt x="1132" y="1982"/>
                      <a:pt x="1109" y="1987"/>
                      <a:pt x="1086" y="1985"/>
                    </a:cubicBezTo>
                    <a:cubicBezTo>
                      <a:pt x="1052" y="1984"/>
                      <a:pt x="1017" y="1978"/>
                      <a:pt x="983" y="1974"/>
                    </a:cubicBezTo>
                    <a:cubicBezTo>
                      <a:pt x="969" y="1972"/>
                      <a:pt x="962" y="1965"/>
                      <a:pt x="958" y="1950"/>
                    </a:cubicBezTo>
                    <a:cubicBezTo>
                      <a:pt x="937" y="1874"/>
                      <a:pt x="935" y="1795"/>
                      <a:pt x="936" y="1716"/>
                    </a:cubicBezTo>
                    <a:cubicBezTo>
                      <a:pt x="936" y="1669"/>
                      <a:pt x="940" y="1622"/>
                      <a:pt x="943" y="1575"/>
                    </a:cubicBezTo>
                    <a:cubicBezTo>
                      <a:pt x="944" y="1552"/>
                      <a:pt x="936" y="1543"/>
                      <a:pt x="913" y="1545"/>
                    </a:cubicBezTo>
                    <a:cubicBezTo>
                      <a:pt x="898" y="1546"/>
                      <a:pt x="883" y="1549"/>
                      <a:pt x="867" y="1549"/>
                    </a:cubicBezTo>
                    <a:cubicBezTo>
                      <a:pt x="846" y="1549"/>
                      <a:pt x="823" y="1549"/>
                      <a:pt x="802" y="1546"/>
                    </a:cubicBezTo>
                    <a:cubicBezTo>
                      <a:pt x="784" y="1544"/>
                      <a:pt x="778" y="1549"/>
                      <a:pt x="776" y="1566"/>
                    </a:cubicBezTo>
                    <a:cubicBezTo>
                      <a:pt x="768" y="1631"/>
                      <a:pt x="774" y="1695"/>
                      <a:pt x="781" y="1759"/>
                    </a:cubicBezTo>
                    <a:cubicBezTo>
                      <a:pt x="781" y="1764"/>
                      <a:pt x="782" y="1768"/>
                      <a:pt x="783" y="1773"/>
                    </a:cubicBezTo>
                    <a:cubicBezTo>
                      <a:pt x="737" y="1778"/>
                      <a:pt x="728" y="1786"/>
                      <a:pt x="723" y="1834"/>
                    </a:cubicBezTo>
                    <a:cubicBezTo>
                      <a:pt x="721" y="1858"/>
                      <a:pt x="721" y="1883"/>
                      <a:pt x="720" y="1908"/>
                    </a:cubicBezTo>
                    <a:cubicBezTo>
                      <a:pt x="720" y="1913"/>
                      <a:pt x="717" y="1919"/>
                      <a:pt x="716" y="1924"/>
                    </a:cubicBezTo>
                    <a:cubicBezTo>
                      <a:pt x="713" y="1924"/>
                      <a:pt x="711" y="1924"/>
                      <a:pt x="709" y="1924"/>
                    </a:cubicBezTo>
                    <a:cubicBezTo>
                      <a:pt x="702" y="1903"/>
                      <a:pt x="696" y="1881"/>
                      <a:pt x="688" y="1861"/>
                    </a:cubicBezTo>
                    <a:cubicBezTo>
                      <a:pt x="683" y="1849"/>
                      <a:pt x="675" y="1837"/>
                      <a:pt x="665" y="1829"/>
                    </a:cubicBezTo>
                    <a:cubicBezTo>
                      <a:pt x="638" y="1805"/>
                      <a:pt x="613" y="1811"/>
                      <a:pt x="601" y="1845"/>
                    </a:cubicBezTo>
                    <a:cubicBezTo>
                      <a:pt x="591" y="1871"/>
                      <a:pt x="585" y="1897"/>
                      <a:pt x="577" y="1925"/>
                    </a:cubicBezTo>
                    <a:cubicBezTo>
                      <a:pt x="534" y="1924"/>
                      <a:pt x="490" y="1915"/>
                      <a:pt x="449" y="1899"/>
                    </a:cubicBezTo>
                    <a:cubicBezTo>
                      <a:pt x="415" y="1885"/>
                      <a:pt x="382" y="1868"/>
                      <a:pt x="350" y="1851"/>
                    </a:cubicBezTo>
                    <a:cubicBezTo>
                      <a:pt x="343" y="1847"/>
                      <a:pt x="335" y="1837"/>
                      <a:pt x="335" y="1830"/>
                    </a:cubicBezTo>
                    <a:cubicBezTo>
                      <a:pt x="337" y="1757"/>
                      <a:pt x="312" y="1690"/>
                      <a:pt x="289" y="1623"/>
                    </a:cubicBezTo>
                    <a:cubicBezTo>
                      <a:pt x="250" y="1511"/>
                      <a:pt x="199" y="1406"/>
                      <a:pt x="144" y="1303"/>
                    </a:cubicBezTo>
                    <a:cubicBezTo>
                      <a:pt x="42" y="1111"/>
                      <a:pt x="0" y="907"/>
                      <a:pt x="22" y="691"/>
                    </a:cubicBezTo>
                    <a:cubicBezTo>
                      <a:pt x="44" y="482"/>
                      <a:pt x="142" y="319"/>
                      <a:pt x="316" y="201"/>
                    </a:cubicBezTo>
                    <a:cubicBezTo>
                      <a:pt x="450" y="110"/>
                      <a:pt x="591" y="39"/>
                      <a:pt x="753" y="18"/>
                    </a:cubicBezTo>
                    <a:cubicBezTo>
                      <a:pt x="881" y="1"/>
                      <a:pt x="1011" y="0"/>
                      <a:pt x="1139" y="23"/>
                    </a:cubicBezTo>
                    <a:cubicBezTo>
                      <a:pt x="1172" y="29"/>
                      <a:pt x="1204" y="41"/>
                      <a:pt x="1241" y="50"/>
                    </a:cubicBezTo>
                    <a:cubicBezTo>
                      <a:pt x="1092" y="145"/>
                      <a:pt x="1029" y="292"/>
                      <a:pt x="980" y="446"/>
                    </a:cubicBezTo>
                    <a:cubicBezTo>
                      <a:pt x="947" y="553"/>
                      <a:pt x="928" y="663"/>
                      <a:pt x="932" y="776"/>
                    </a:cubicBezTo>
                    <a:cubicBezTo>
                      <a:pt x="934" y="840"/>
                      <a:pt x="952" y="898"/>
                      <a:pt x="985" y="952"/>
                    </a:cubicBezTo>
                    <a:cubicBezTo>
                      <a:pt x="1008" y="990"/>
                      <a:pt x="1044" y="1012"/>
                      <a:pt x="1084" y="1026"/>
                    </a:cubicBezTo>
                    <a:cubicBezTo>
                      <a:pt x="1173" y="1055"/>
                      <a:pt x="1260" y="1055"/>
                      <a:pt x="1342" y="1011"/>
                    </a:cubicBezTo>
                    <a:cubicBezTo>
                      <a:pt x="1361" y="1031"/>
                      <a:pt x="1378" y="1052"/>
                      <a:pt x="1398" y="1068"/>
                    </a:cubicBezTo>
                    <a:cubicBezTo>
                      <a:pt x="1416" y="1083"/>
                      <a:pt x="1438" y="1094"/>
                      <a:pt x="1459" y="1105"/>
                    </a:cubicBezTo>
                    <a:cubicBezTo>
                      <a:pt x="1469" y="1109"/>
                      <a:pt x="1474" y="1113"/>
                      <a:pt x="1474" y="1125"/>
                    </a:cubicBezTo>
                    <a:cubicBezTo>
                      <a:pt x="1475" y="1192"/>
                      <a:pt x="1487" y="1257"/>
                      <a:pt x="1506" y="1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0" name="Freeform 31"/>
              <p:cNvSpPr>
                <a:spLocks noEditPoints="1"/>
              </p:cNvSpPr>
              <p:nvPr/>
            </p:nvSpPr>
            <p:spPr bwMode="auto">
              <a:xfrm>
                <a:off x="3126" y="374"/>
                <a:ext cx="2344" cy="3348"/>
              </a:xfrm>
              <a:custGeom>
                <a:avLst/>
                <a:gdLst>
                  <a:gd name="T0" fmla="*/ 1261 w 1291"/>
                  <a:gd name="T1" fmla="*/ 1686 h 1844"/>
                  <a:gd name="T2" fmla="*/ 988 w 1291"/>
                  <a:gd name="T3" fmla="*/ 1830 h 1844"/>
                  <a:gd name="T4" fmla="*/ 545 w 1291"/>
                  <a:gd name="T5" fmla="*/ 1169 h 1844"/>
                  <a:gd name="T6" fmla="*/ 562 w 1291"/>
                  <a:gd name="T7" fmla="*/ 990 h 1844"/>
                  <a:gd name="T8" fmla="*/ 614 w 1291"/>
                  <a:gd name="T9" fmla="*/ 1003 h 1844"/>
                  <a:gd name="T10" fmla="*/ 565 w 1291"/>
                  <a:gd name="T11" fmla="*/ 934 h 1844"/>
                  <a:gd name="T12" fmla="*/ 550 w 1291"/>
                  <a:gd name="T13" fmla="*/ 922 h 1844"/>
                  <a:gd name="T14" fmla="*/ 539 w 1291"/>
                  <a:gd name="T15" fmla="*/ 1014 h 1844"/>
                  <a:gd name="T16" fmla="*/ 410 w 1291"/>
                  <a:gd name="T17" fmla="*/ 970 h 1844"/>
                  <a:gd name="T18" fmla="*/ 673 w 1291"/>
                  <a:gd name="T19" fmla="*/ 651 h 1844"/>
                  <a:gd name="T20" fmla="*/ 409 w 1291"/>
                  <a:gd name="T21" fmla="*/ 950 h 1844"/>
                  <a:gd name="T22" fmla="*/ 169 w 1291"/>
                  <a:gd name="T23" fmla="*/ 987 h 1844"/>
                  <a:gd name="T24" fmla="*/ 12 w 1291"/>
                  <a:gd name="T25" fmla="*/ 595 h 1844"/>
                  <a:gd name="T26" fmla="*/ 324 w 1291"/>
                  <a:gd name="T27" fmla="*/ 27 h 1844"/>
                  <a:gd name="T28" fmla="*/ 691 w 1291"/>
                  <a:gd name="T29" fmla="*/ 186 h 1844"/>
                  <a:gd name="T30" fmla="*/ 625 w 1291"/>
                  <a:gd name="T31" fmla="*/ 66 h 1844"/>
                  <a:gd name="T32" fmla="*/ 1002 w 1291"/>
                  <a:gd name="T33" fmla="*/ 265 h 1844"/>
                  <a:gd name="T34" fmla="*/ 1067 w 1291"/>
                  <a:gd name="T35" fmla="*/ 1065 h 1844"/>
                  <a:gd name="T36" fmla="*/ 902 w 1291"/>
                  <a:gd name="T37" fmla="*/ 1529 h 1844"/>
                  <a:gd name="T38" fmla="*/ 1077 w 1291"/>
                  <a:gd name="T39" fmla="*/ 1747 h 1844"/>
                  <a:gd name="T40" fmla="*/ 1166 w 1291"/>
                  <a:gd name="T41" fmla="*/ 1624 h 1844"/>
                  <a:gd name="T42" fmla="*/ 1211 w 1291"/>
                  <a:gd name="T43" fmla="*/ 1655 h 1844"/>
                  <a:gd name="T44" fmla="*/ 1288 w 1291"/>
                  <a:gd name="T45" fmla="*/ 1663 h 1844"/>
                  <a:gd name="T46" fmla="*/ 1057 w 1291"/>
                  <a:gd name="T47" fmla="*/ 623 h 1844"/>
                  <a:gd name="T48" fmla="*/ 1012 w 1291"/>
                  <a:gd name="T49" fmla="*/ 624 h 1844"/>
                  <a:gd name="T50" fmla="*/ 1034 w 1291"/>
                  <a:gd name="T51" fmla="*/ 690 h 1844"/>
                  <a:gd name="T52" fmla="*/ 1061 w 1291"/>
                  <a:gd name="T53" fmla="*/ 644 h 1844"/>
                  <a:gd name="T54" fmla="*/ 579 w 1291"/>
                  <a:gd name="T55" fmla="*/ 117 h 1844"/>
                  <a:gd name="T56" fmla="*/ 288 w 1291"/>
                  <a:gd name="T57" fmla="*/ 75 h 1844"/>
                  <a:gd name="T58" fmla="*/ 126 w 1291"/>
                  <a:gd name="T59" fmla="*/ 289 h 1844"/>
                  <a:gd name="T60" fmla="*/ 239 w 1291"/>
                  <a:gd name="T61" fmla="*/ 149 h 1844"/>
                  <a:gd name="T62" fmla="*/ 576 w 1291"/>
                  <a:gd name="T63" fmla="*/ 121 h 1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1" h="1844">
                    <a:moveTo>
                      <a:pt x="1288" y="1663"/>
                    </a:moveTo>
                    <a:cubicBezTo>
                      <a:pt x="1291" y="1680"/>
                      <a:pt x="1273" y="1682"/>
                      <a:pt x="1261" y="1686"/>
                    </a:cubicBezTo>
                    <a:cubicBezTo>
                      <a:pt x="1226" y="1700"/>
                      <a:pt x="1197" y="1722"/>
                      <a:pt x="1176" y="1753"/>
                    </a:cubicBezTo>
                    <a:cubicBezTo>
                      <a:pt x="1130" y="1821"/>
                      <a:pt x="1068" y="1844"/>
                      <a:pt x="988" y="1830"/>
                    </a:cubicBezTo>
                    <a:cubicBezTo>
                      <a:pt x="859" y="1807"/>
                      <a:pt x="765" y="1734"/>
                      <a:pt x="704" y="1623"/>
                    </a:cubicBezTo>
                    <a:cubicBezTo>
                      <a:pt x="625" y="1481"/>
                      <a:pt x="572" y="1329"/>
                      <a:pt x="545" y="1169"/>
                    </a:cubicBezTo>
                    <a:cubicBezTo>
                      <a:pt x="540" y="1138"/>
                      <a:pt x="538" y="1105"/>
                      <a:pt x="540" y="1073"/>
                    </a:cubicBezTo>
                    <a:cubicBezTo>
                      <a:pt x="543" y="1046"/>
                      <a:pt x="554" y="1019"/>
                      <a:pt x="562" y="990"/>
                    </a:cubicBezTo>
                    <a:cubicBezTo>
                      <a:pt x="577" y="996"/>
                      <a:pt x="586" y="1002"/>
                      <a:pt x="596" y="1004"/>
                    </a:cubicBezTo>
                    <a:cubicBezTo>
                      <a:pt x="602" y="1006"/>
                      <a:pt x="608" y="1004"/>
                      <a:pt x="614" y="1003"/>
                    </a:cubicBezTo>
                    <a:cubicBezTo>
                      <a:pt x="610" y="999"/>
                      <a:pt x="608" y="992"/>
                      <a:pt x="603" y="990"/>
                    </a:cubicBezTo>
                    <a:cubicBezTo>
                      <a:pt x="577" y="980"/>
                      <a:pt x="562" y="964"/>
                      <a:pt x="565" y="934"/>
                    </a:cubicBezTo>
                    <a:cubicBezTo>
                      <a:pt x="565" y="930"/>
                      <a:pt x="558" y="924"/>
                      <a:pt x="555" y="919"/>
                    </a:cubicBezTo>
                    <a:cubicBezTo>
                      <a:pt x="553" y="920"/>
                      <a:pt x="552" y="921"/>
                      <a:pt x="550" y="922"/>
                    </a:cubicBezTo>
                    <a:cubicBezTo>
                      <a:pt x="550" y="928"/>
                      <a:pt x="548" y="935"/>
                      <a:pt x="550" y="941"/>
                    </a:cubicBezTo>
                    <a:cubicBezTo>
                      <a:pt x="559" y="968"/>
                      <a:pt x="554" y="990"/>
                      <a:pt x="539" y="1014"/>
                    </a:cubicBezTo>
                    <a:cubicBezTo>
                      <a:pt x="531" y="1027"/>
                      <a:pt x="529" y="1045"/>
                      <a:pt x="524" y="1063"/>
                    </a:cubicBezTo>
                    <a:cubicBezTo>
                      <a:pt x="476" y="1045"/>
                      <a:pt x="439" y="1014"/>
                      <a:pt x="410" y="970"/>
                    </a:cubicBezTo>
                    <a:cubicBezTo>
                      <a:pt x="528" y="889"/>
                      <a:pt x="617" y="783"/>
                      <a:pt x="678" y="656"/>
                    </a:cubicBezTo>
                    <a:cubicBezTo>
                      <a:pt x="677" y="654"/>
                      <a:pt x="675" y="652"/>
                      <a:pt x="673" y="651"/>
                    </a:cubicBezTo>
                    <a:cubicBezTo>
                      <a:pt x="668" y="656"/>
                      <a:pt x="663" y="661"/>
                      <a:pt x="660" y="667"/>
                    </a:cubicBezTo>
                    <a:cubicBezTo>
                      <a:pt x="597" y="779"/>
                      <a:pt x="516" y="876"/>
                      <a:pt x="409" y="950"/>
                    </a:cubicBezTo>
                    <a:cubicBezTo>
                      <a:pt x="350" y="992"/>
                      <a:pt x="284" y="999"/>
                      <a:pt x="215" y="994"/>
                    </a:cubicBezTo>
                    <a:cubicBezTo>
                      <a:pt x="199" y="993"/>
                      <a:pt x="184" y="990"/>
                      <a:pt x="169" y="987"/>
                    </a:cubicBezTo>
                    <a:cubicBezTo>
                      <a:pt x="76" y="965"/>
                      <a:pt x="19" y="905"/>
                      <a:pt x="7" y="798"/>
                    </a:cubicBezTo>
                    <a:cubicBezTo>
                      <a:pt x="0" y="731"/>
                      <a:pt x="4" y="662"/>
                      <a:pt x="12" y="595"/>
                    </a:cubicBezTo>
                    <a:cubicBezTo>
                      <a:pt x="28" y="451"/>
                      <a:pt x="76" y="318"/>
                      <a:pt x="150" y="193"/>
                    </a:cubicBezTo>
                    <a:cubicBezTo>
                      <a:pt x="193" y="122"/>
                      <a:pt x="247" y="62"/>
                      <a:pt x="324" y="27"/>
                    </a:cubicBezTo>
                    <a:cubicBezTo>
                      <a:pt x="384" y="0"/>
                      <a:pt x="449" y="2"/>
                      <a:pt x="513" y="21"/>
                    </a:cubicBezTo>
                    <a:cubicBezTo>
                      <a:pt x="599" y="47"/>
                      <a:pt x="650" y="112"/>
                      <a:pt x="691" y="186"/>
                    </a:cubicBezTo>
                    <a:cubicBezTo>
                      <a:pt x="695" y="194"/>
                      <a:pt x="700" y="202"/>
                      <a:pt x="706" y="209"/>
                    </a:cubicBezTo>
                    <a:cubicBezTo>
                      <a:pt x="694" y="154"/>
                      <a:pt x="662" y="110"/>
                      <a:pt x="625" y="66"/>
                    </a:cubicBezTo>
                    <a:cubicBezTo>
                      <a:pt x="692" y="57"/>
                      <a:pt x="752" y="70"/>
                      <a:pt x="808" y="98"/>
                    </a:cubicBezTo>
                    <a:cubicBezTo>
                      <a:pt x="887" y="136"/>
                      <a:pt x="948" y="198"/>
                      <a:pt x="1002" y="265"/>
                    </a:cubicBezTo>
                    <a:cubicBezTo>
                      <a:pt x="1101" y="388"/>
                      <a:pt x="1159" y="528"/>
                      <a:pt x="1155" y="688"/>
                    </a:cubicBezTo>
                    <a:cubicBezTo>
                      <a:pt x="1152" y="819"/>
                      <a:pt x="1120" y="946"/>
                      <a:pt x="1067" y="1065"/>
                    </a:cubicBezTo>
                    <a:cubicBezTo>
                      <a:pt x="1032" y="1144"/>
                      <a:pt x="991" y="1221"/>
                      <a:pt x="955" y="1300"/>
                    </a:cubicBezTo>
                    <a:cubicBezTo>
                      <a:pt x="923" y="1372"/>
                      <a:pt x="895" y="1447"/>
                      <a:pt x="902" y="1529"/>
                    </a:cubicBezTo>
                    <a:cubicBezTo>
                      <a:pt x="908" y="1594"/>
                      <a:pt x="930" y="1652"/>
                      <a:pt x="976" y="1700"/>
                    </a:cubicBezTo>
                    <a:cubicBezTo>
                      <a:pt x="1004" y="1729"/>
                      <a:pt x="1038" y="1743"/>
                      <a:pt x="1077" y="1747"/>
                    </a:cubicBezTo>
                    <a:cubicBezTo>
                      <a:pt x="1111" y="1751"/>
                      <a:pt x="1144" y="1724"/>
                      <a:pt x="1153" y="1686"/>
                    </a:cubicBezTo>
                    <a:cubicBezTo>
                      <a:pt x="1158" y="1666"/>
                      <a:pt x="1161" y="1644"/>
                      <a:pt x="1166" y="1624"/>
                    </a:cubicBezTo>
                    <a:cubicBezTo>
                      <a:pt x="1169" y="1614"/>
                      <a:pt x="1176" y="1605"/>
                      <a:pt x="1181" y="1595"/>
                    </a:cubicBezTo>
                    <a:cubicBezTo>
                      <a:pt x="1209" y="1613"/>
                      <a:pt x="1223" y="1637"/>
                      <a:pt x="1211" y="1655"/>
                    </a:cubicBezTo>
                    <a:cubicBezTo>
                      <a:pt x="1228" y="1655"/>
                      <a:pt x="1241" y="1654"/>
                      <a:pt x="1254" y="1656"/>
                    </a:cubicBezTo>
                    <a:cubicBezTo>
                      <a:pt x="1266" y="1657"/>
                      <a:pt x="1287" y="1659"/>
                      <a:pt x="1288" y="1663"/>
                    </a:cubicBezTo>
                    <a:close/>
                    <a:moveTo>
                      <a:pt x="1061" y="644"/>
                    </a:moveTo>
                    <a:cubicBezTo>
                      <a:pt x="1060" y="637"/>
                      <a:pt x="1060" y="629"/>
                      <a:pt x="1057" y="623"/>
                    </a:cubicBezTo>
                    <a:cubicBezTo>
                      <a:pt x="1051" y="614"/>
                      <a:pt x="1042" y="608"/>
                      <a:pt x="1035" y="600"/>
                    </a:cubicBezTo>
                    <a:cubicBezTo>
                      <a:pt x="1027" y="608"/>
                      <a:pt x="1015" y="614"/>
                      <a:pt x="1012" y="624"/>
                    </a:cubicBezTo>
                    <a:cubicBezTo>
                      <a:pt x="1008" y="635"/>
                      <a:pt x="1007" y="651"/>
                      <a:pt x="1011" y="662"/>
                    </a:cubicBezTo>
                    <a:cubicBezTo>
                      <a:pt x="1015" y="674"/>
                      <a:pt x="1025" y="689"/>
                      <a:pt x="1034" y="690"/>
                    </a:cubicBezTo>
                    <a:cubicBezTo>
                      <a:pt x="1050" y="693"/>
                      <a:pt x="1055" y="676"/>
                      <a:pt x="1058" y="662"/>
                    </a:cubicBezTo>
                    <a:cubicBezTo>
                      <a:pt x="1060" y="656"/>
                      <a:pt x="1060" y="650"/>
                      <a:pt x="1061" y="644"/>
                    </a:cubicBezTo>
                    <a:close/>
                    <a:moveTo>
                      <a:pt x="576" y="121"/>
                    </a:moveTo>
                    <a:cubicBezTo>
                      <a:pt x="577" y="119"/>
                      <a:pt x="578" y="118"/>
                      <a:pt x="579" y="117"/>
                    </a:cubicBezTo>
                    <a:cubicBezTo>
                      <a:pt x="542" y="72"/>
                      <a:pt x="500" y="33"/>
                      <a:pt x="437" y="28"/>
                    </a:cubicBezTo>
                    <a:cubicBezTo>
                      <a:pt x="382" y="24"/>
                      <a:pt x="333" y="45"/>
                      <a:pt x="288" y="75"/>
                    </a:cubicBezTo>
                    <a:cubicBezTo>
                      <a:pt x="230" y="114"/>
                      <a:pt x="190" y="169"/>
                      <a:pt x="152" y="225"/>
                    </a:cubicBezTo>
                    <a:cubicBezTo>
                      <a:pt x="140" y="244"/>
                      <a:pt x="135" y="268"/>
                      <a:pt x="126" y="289"/>
                    </a:cubicBezTo>
                    <a:cubicBezTo>
                      <a:pt x="141" y="274"/>
                      <a:pt x="151" y="257"/>
                      <a:pt x="163" y="241"/>
                    </a:cubicBezTo>
                    <a:cubicBezTo>
                      <a:pt x="188" y="210"/>
                      <a:pt x="211" y="177"/>
                      <a:pt x="239" y="149"/>
                    </a:cubicBezTo>
                    <a:cubicBezTo>
                      <a:pt x="325" y="64"/>
                      <a:pt x="425" y="47"/>
                      <a:pt x="532" y="98"/>
                    </a:cubicBezTo>
                    <a:cubicBezTo>
                      <a:pt x="547" y="105"/>
                      <a:pt x="561" y="113"/>
                      <a:pt x="576" y="1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1" name="Freeform 32"/>
              <p:cNvSpPr>
                <a:spLocks/>
              </p:cNvSpPr>
              <p:nvPr/>
            </p:nvSpPr>
            <p:spPr bwMode="auto">
              <a:xfrm>
                <a:off x="4954" y="1463"/>
                <a:ext cx="98" cy="169"/>
              </a:xfrm>
              <a:custGeom>
                <a:avLst/>
                <a:gdLst>
                  <a:gd name="T0" fmla="*/ 50 w 54"/>
                  <a:gd name="T1" fmla="*/ 23 h 93"/>
                  <a:gd name="T2" fmla="*/ 54 w 54"/>
                  <a:gd name="T3" fmla="*/ 44 h 93"/>
                  <a:gd name="T4" fmla="*/ 51 w 54"/>
                  <a:gd name="T5" fmla="*/ 62 h 93"/>
                  <a:gd name="T6" fmla="*/ 27 w 54"/>
                  <a:gd name="T7" fmla="*/ 90 h 93"/>
                  <a:gd name="T8" fmla="*/ 4 w 54"/>
                  <a:gd name="T9" fmla="*/ 62 h 93"/>
                  <a:gd name="T10" fmla="*/ 5 w 54"/>
                  <a:gd name="T11" fmla="*/ 24 h 93"/>
                  <a:gd name="T12" fmla="*/ 28 w 54"/>
                  <a:gd name="T13" fmla="*/ 0 h 93"/>
                  <a:gd name="T14" fmla="*/ 50 w 54"/>
                  <a:gd name="T15" fmla="*/ 2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3">
                    <a:moveTo>
                      <a:pt x="50" y="23"/>
                    </a:moveTo>
                    <a:cubicBezTo>
                      <a:pt x="53" y="29"/>
                      <a:pt x="53" y="37"/>
                      <a:pt x="54" y="44"/>
                    </a:cubicBezTo>
                    <a:cubicBezTo>
                      <a:pt x="53" y="50"/>
                      <a:pt x="53" y="56"/>
                      <a:pt x="51" y="62"/>
                    </a:cubicBezTo>
                    <a:cubicBezTo>
                      <a:pt x="48" y="76"/>
                      <a:pt x="43" y="93"/>
                      <a:pt x="27" y="90"/>
                    </a:cubicBezTo>
                    <a:cubicBezTo>
                      <a:pt x="18" y="89"/>
                      <a:pt x="8" y="74"/>
                      <a:pt x="4" y="62"/>
                    </a:cubicBezTo>
                    <a:cubicBezTo>
                      <a:pt x="0" y="51"/>
                      <a:pt x="1" y="35"/>
                      <a:pt x="5" y="24"/>
                    </a:cubicBezTo>
                    <a:cubicBezTo>
                      <a:pt x="8" y="14"/>
                      <a:pt x="20" y="8"/>
                      <a:pt x="28" y="0"/>
                    </a:cubicBezTo>
                    <a:cubicBezTo>
                      <a:pt x="35" y="8"/>
                      <a:pt x="44" y="14"/>
                      <a:pt x="50" y="2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2" name="Freeform 33"/>
              <p:cNvSpPr>
                <a:spLocks/>
              </p:cNvSpPr>
              <p:nvPr/>
            </p:nvSpPr>
            <p:spPr bwMode="auto">
              <a:xfrm>
                <a:off x="3355" y="417"/>
                <a:ext cx="822" cy="482"/>
              </a:xfrm>
              <a:custGeom>
                <a:avLst/>
                <a:gdLst>
                  <a:gd name="T0" fmla="*/ 453 w 453"/>
                  <a:gd name="T1" fmla="*/ 93 h 265"/>
                  <a:gd name="T2" fmla="*/ 450 w 453"/>
                  <a:gd name="T3" fmla="*/ 97 h 265"/>
                  <a:gd name="T4" fmla="*/ 406 w 453"/>
                  <a:gd name="T5" fmla="*/ 74 h 265"/>
                  <a:gd name="T6" fmla="*/ 113 w 453"/>
                  <a:gd name="T7" fmla="*/ 125 h 265"/>
                  <a:gd name="T8" fmla="*/ 37 w 453"/>
                  <a:gd name="T9" fmla="*/ 217 h 265"/>
                  <a:gd name="T10" fmla="*/ 0 w 453"/>
                  <a:gd name="T11" fmla="*/ 265 h 265"/>
                  <a:gd name="T12" fmla="*/ 26 w 453"/>
                  <a:gd name="T13" fmla="*/ 201 h 265"/>
                  <a:gd name="T14" fmla="*/ 162 w 453"/>
                  <a:gd name="T15" fmla="*/ 51 h 265"/>
                  <a:gd name="T16" fmla="*/ 311 w 453"/>
                  <a:gd name="T17" fmla="*/ 4 h 265"/>
                  <a:gd name="T18" fmla="*/ 453 w 453"/>
                  <a:gd name="T19" fmla="*/ 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265">
                    <a:moveTo>
                      <a:pt x="453" y="93"/>
                    </a:moveTo>
                    <a:cubicBezTo>
                      <a:pt x="452" y="94"/>
                      <a:pt x="451" y="95"/>
                      <a:pt x="450" y="97"/>
                    </a:cubicBezTo>
                    <a:cubicBezTo>
                      <a:pt x="435" y="89"/>
                      <a:pt x="421" y="81"/>
                      <a:pt x="406" y="74"/>
                    </a:cubicBezTo>
                    <a:cubicBezTo>
                      <a:pt x="299" y="23"/>
                      <a:pt x="199" y="40"/>
                      <a:pt x="113" y="125"/>
                    </a:cubicBezTo>
                    <a:cubicBezTo>
                      <a:pt x="85" y="153"/>
                      <a:pt x="62" y="186"/>
                      <a:pt x="37" y="217"/>
                    </a:cubicBezTo>
                    <a:cubicBezTo>
                      <a:pt x="25" y="233"/>
                      <a:pt x="15" y="250"/>
                      <a:pt x="0" y="265"/>
                    </a:cubicBezTo>
                    <a:cubicBezTo>
                      <a:pt x="9" y="244"/>
                      <a:pt x="14" y="220"/>
                      <a:pt x="26" y="201"/>
                    </a:cubicBezTo>
                    <a:cubicBezTo>
                      <a:pt x="64" y="145"/>
                      <a:pt x="104" y="90"/>
                      <a:pt x="162" y="51"/>
                    </a:cubicBezTo>
                    <a:cubicBezTo>
                      <a:pt x="207" y="21"/>
                      <a:pt x="256" y="0"/>
                      <a:pt x="311" y="4"/>
                    </a:cubicBezTo>
                    <a:cubicBezTo>
                      <a:pt x="374" y="9"/>
                      <a:pt x="416" y="48"/>
                      <a:pt x="453" y="9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3" name="Freeform 34"/>
              <p:cNvSpPr>
                <a:spLocks/>
              </p:cNvSpPr>
              <p:nvPr/>
            </p:nvSpPr>
            <p:spPr bwMode="auto">
              <a:xfrm>
                <a:off x="2974" y="3548"/>
                <a:ext cx="25" cy="145"/>
              </a:xfrm>
              <a:custGeom>
                <a:avLst/>
                <a:gdLst>
                  <a:gd name="T0" fmla="*/ 14 w 14"/>
                  <a:gd name="T1" fmla="*/ 0 h 80"/>
                  <a:gd name="T2" fmla="*/ 0 w 14"/>
                  <a:gd name="T3" fmla="*/ 80 h 80"/>
                  <a:gd name="T4" fmla="*/ 14 w 14"/>
                  <a:gd name="T5" fmla="*/ 0 h 80"/>
                </a:gdLst>
                <a:ahLst/>
                <a:cxnLst>
                  <a:cxn ang="0">
                    <a:pos x="T0" y="T1"/>
                  </a:cxn>
                  <a:cxn ang="0">
                    <a:pos x="T2" y="T3"/>
                  </a:cxn>
                  <a:cxn ang="0">
                    <a:pos x="T4" y="T5"/>
                  </a:cxn>
                </a:cxnLst>
                <a:rect l="0" t="0" r="r" b="b"/>
                <a:pathLst>
                  <a:path w="14" h="80">
                    <a:moveTo>
                      <a:pt x="14" y="0"/>
                    </a:moveTo>
                    <a:cubicBezTo>
                      <a:pt x="0" y="80"/>
                      <a:pt x="0" y="80"/>
                      <a:pt x="0" y="80"/>
                    </a:cubicBezTo>
                    <a:cubicBezTo>
                      <a:pt x="5" y="51"/>
                      <a:pt x="8" y="25"/>
                      <a:pt x="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44" name="Freeform 35"/>
              <p:cNvSpPr>
                <a:spLocks noEditPoints="1"/>
              </p:cNvSpPr>
              <p:nvPr/>
            </p:nvSpPr>
            <p:spPr bwMode="auto">
              <a:xfrm>
                <a:off x="991" y="263"/>
                <a:ext cx="4544" cy="3728"/>
              </a:xfrm>
              <a:custGeom>
                <a:avLst/>
                <a:gdLst>
                  <a:gd name="T0" fmla="*/ 849 w 2503"/>
                  <a:gd name="T1" fmla="*/ 1862 h 2053"/>
                  <a:gd name="T2" fmla="*/ 1720 w 2503"/>
                  <a:gd name="T3" fmla="*/ 1832 h 2053"/>
                  <a:gd name="T4" fmla="*/ 1738 w 2503"/>
                  <a:gd name="T5" fmla="*/ 1696 h 2053"/>
                  <a:gd name="T6" fmla="*/ 1880 w 2503"/>
                  <a:gd name="T7" fmla="*/ 1684 h 2053"/>
                  <a:gd name="T8" fmla="*/ 2464 w 2503"/>
                  <a:gd name="T9" fmla="*/ 1724 h 2053"/>
                  <a:gd name="T10" fmla="*/ 2342 w 2503"/>
                  <a:gd name="T11" fmla="*/ 1685 h 2053"/>
                  <a:gd name="T12" fmla="*/ 2078 w 2503"/>
                  <a:gd name="T13" fmla="*/ 1590 h 2053"/>
                  <a:gd name="T14" fmla="*/ 2178 w 2503"/>
                  <a:gd name="T15" fmla="*/ 326 h 2053"/>
                  <a:gd name="T16" fmla="*/ 1867 w 2503"/>
                  <a:gd name="T17" fmla="*/ 247 h 2053"/>
                  <a:gd name="T18" fmla="*/ 1188 w 2503"/>
                  <a:gd name="T19" fmla="*/ 656 h 2053"/>
                  <a:gd name="T20" fmla="*/ 1585 w 2503"/>
                  <a:gd name="T21" fmla="*/ 1011 h 2053"/>
                  <a:gd name="T22" fmla="*/ 1586 w 2503"/>
                  <a:gd name="T23" fmla="*/ 1031 h 2053"/>
                  <a:gd name="T24" fmla="*/ 1726 w 2503"/>
                  <a:gd name="T25" fmla="*/ 983 h 2053"/>
                  <a:gd name="T26" fmla="*/ 1790 w 2503"/>
                  <a:gd name="T27" fmla="*/ 1064 h 2053"/>
                  <a:gd name="T28" fmla="*/ 1721 w 2503"/>
                  <a:gd name="T29" fmla="*/ 1230 h 2053"/>
                  <a:gd name="T30" fmla="*/ 1763 w 2503"/>
                  <a:gd name="T31" fmla="*/ 1674 h 2053"/>
                  <a:gd name="T32" fmla="*/ 1709 w 2503"/>
                  <a:gd name="T33" fmla="*/ 1410 h 2053"/>
                  <a:gd name="T34" fmla="*/ 1623 w 2503"/>
                  <a:gd name="T35" fmla="*/ 1901 h 2053"/>
                  <a:gd name="T36" fmla="*/ 1617 w 2503"/>
                  <a:gd name="T37" fmla="*/ 1913 h 2053"/>
                  <a:gd name="T38" fmla="*/ 1413 w 2503"/>
                  <a:gd name="T39" fmla="*/ 1914 h 2053"/>
                  <a:gd name="T40" fmla="*/ 1010 w 2503"/>
                  <a:gd name="T41" fmla="*/ 1803 h 2053"/>
                  <a:gd name="T42" fmla="*/ 1094 w 2503"/>
                  <a:gd name="T43" fmla="*/ 1579 h 2053"/>
                  <a:gd name="T44" fmla="*/ 1185 w 2503"/>
                  <a:gd name="T45" fmla="*/ 1980 h 2053"/>
                  <a:gd name="T46" fmla="*/ 1383 w 2503"/>
                  <a:gd name="T47" fmla="*/ 1975 h 2053"/>
                  <a:gd name="T48" fmla="*/ 1494 w 2503"/>
                  <a:gd name="T49" fmla="*/ 1981 h 2053"/>
                  <a:gd name="T50" fmla="*/ 1589 w 2503"/>
                  <a:gd name="T51" fmla="*/ 1807 h 2053"/>
                  <a:gd name="T52" fmla="*/ 1637 w 2503"/>
                  <a:gd name="T53" fmla="*/ 1841 h 2053"/>
                  <a:gd name="T54" fmla="*/ 1723 w 2503"/>
                  <a:gd name="T55" fmla="*/ 1380 h 2053"/>
                  <a:gd name="T56" fmla="*/ 1625 w 2503"/>
                  <a:gd name="T57" fmla="*/ 1098 h 2053"/>
                  <a:gd name="T58" fmla="*/ 1159 w 2503"/>
                  <a:gd name="T59" fmla="*/ 806 h 2053"/>
                  <a:gd name="T60" fmla="*/ 980 w 2503"/>
                  <a:gd name="T61" fmla="*/ 48 h 2053"/>
                  <a:gd name="T62" fmla="*/ 516 w 2503"/>
                  <a:gd name="T63" fmla="*/ 1653 h 2053"/>
                  <a:gd name="T64" fmla="*/ 804 w 2503"/>
                  <a:gd name="T65" fmla="*/ 1955 h 2053"/>
                  <a:gd name="T66" fmla="*/ 936 w 2503"/>
                  <a:gd name="T67" fmla="*/ 1954 h 2053"/>
                  <a:gd name="T68" fmla="*/ 1008 w 2503"/>
                  <a:gd name="T69" fmla="*/ 1827 h 2053"/>
                  <a:gd name="T70" fmla="*/ 1038 w 2503"/>
                  <a:gd name="T71" fmla="*/ 1921 h 2053"/>
                  <a:gd name="T72" fmla="*/ 1146 w 2503"/>
                  <a:gd name="T73" fmla="*/ 1781 h 2053"/>
                  <a:gd name="T74" fmla="*/ 1083 w 2503"/>
                  <a:gd name="T75" fmla="*/ 1894 h 2053"/>
                  <a:gd name="T76" fmla="*/ 1126 w 2503"/>
                  <a:gd name="T77" fmla="*/ 1790 h 2053"/>
                  <a:gd name="T78" fmla="*/ 2401 w 2503"/>
                  <a:gd name="T79" fmla="*/ 1660 h 2053"/>
                  <a:gd name="T80" fmla="*/ 2468 w 2503"/>
                  <a:gd name="T81" fmla="*/ 1768 h 2053"/>
                  <a:gd name="T82" fmla="*/ 1854 w 2503"/>
                  <a:gd name="T83" fmla="*/ 1687 h 2053"/>
                  <a:gd name="T84" fmla="*/ 1695 w 2503"/>
                  <a:gd name="T85" fmla="*/ 1874 h 2053"/>
                  <a:gd name="T86" fmla="*/ 1191 w 2503"/>
                  <a:gd name="T87" fmla="*/ 2030 h 2053"/>
                  <a:gd name="T88" fmla="*/ 1045 w 2503"/>
                  <a:gd name="T89" fmla="*/ 1955 h 2053"/>
                  <a:gd name="T90" fmla="*/ 500 w 2503"/>
                  <a:gd name="T91" fmla="*/ 1694 h 2053"/>
                  <a:gd name="T92" fmla="*/ 181 w 2503"/>
                  <a:gd name="T93" fmla="*/ 1239 h 2053"/>
                  <a:gd name="T94" fmla="*/ 53 w 2503"/>
                  <a:gd name="T95" fmla="*/ 1336 h 2053"/>
                  <a:gd name="T96" fmla="*/ 5 w 2503"/>
                  <a:gd name="T97" fmla="*/ 1313 h 2053"/>
                  <a:gd name="T98" fmla="*/ 210 w 2503"/>
                  <a:gd name="T99" fmla="*/ 794 h 2053"/>
                  <a:gd name="T100" fmla="*/ 928 w 2503"/>
                  <a:gd name="T101" fmla="*/ 28 h 2053"/>
                  <a:gd name="T102" fmla="*/ 1772 w 2503"/>
                  <a:gd name="T103" fmla="*/ 89 h 2053"/>
                  <a:gd name="T104" fmla="*/ 2357 w 2503"/>
                  <a:gd name="T105" fmla="*/ 650 h 2053"/>
                  <a:gd name="T106" fmla="*/ 2112 w 2503"/>
                  <a:gd name="T107" fmla="*/ 1510 h 2053"/>
                  <a:gd name="T108" fmla="*/ 2318 w 2503"/>
                  <a:gd name="T109" fmla="*/ 1674 h 2053"/>
                  <a:gd name="T110" fmla="*/ 215 w 2503"/>
                  <a:gd name="T111" fmla="*/ 849 h 2053"/>
                  <a:gd name="T112" fmla="*/ 144 w 2503"/>
                  <a:gd name="T113" fmla="*/ 1237 h 2053"/>
                  <a:gd name="T114" fmla="*/ 24 w 2503"/>
                  <a:gd name="T115" fmla="*/ 1327 h 2053"/>
                  <a:gd name="T116" fmla="*/ 113 w 2503"/>
                  <a:gd name="T117" fmla="*/ 1325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3" h="2053">
                    <a:moveTo>
                      <a:pt x="924" y="1957"/>
                    </a:moveTo>
                    <a:cubicBezTo>
                      <a:pt x="914" y="1929"/>
                      <a:pt x="907" y="1904"/>
                      <a:pt x="895" y="1881"/>
                    </a:cubicBezTo>
                    <a:cubicBezTo>
                      <a:pt x="890" y="1871"/>
                      <a:pt x="874" y="1865"/>
                      <a:pt x="862" y="1858"/>
                    </a:cubicBezTo>
                    <a:cubicBezTo>
                      <a:pt x="859" y="1857"/>
                      <a:pt x="851" y="1859"/>
                      <a:pt x="849" y="1862"/>
                    </a:cubicBezTo>
                    <a:cubicBezTo>
                      <a:pt x="829" y="1890"/>
                      <a:pt x="820" y="1921"/>
                      <a:pt x="822" y="1957"/>
                    </a:cubicBezTo>
                    <a:cubicBezTo>
                      <a:pt x="855" y="1957"/>
                      <a:pt x="886" y="1957"/>
                      <a:pt x="924" y="1957"/>
                    </a:cubicBezTo>
                    <a:close/>
                    <a:moveTo>
                      <a:pt x="1711" y="1826"/>
                    </a:moveTo>
                    <a:cubicBezTo>
                      <a:pt x="1714" y="1828"/>
                      <a:pt x="1717" y="1830"/>
                      <a:pt x="1720" y="1832"/>
                    </a:cubicBezTo>
                    <a:cubicBezTo>
                      <a:pt x="1739" y="1820"/>
                      <a:pt x="1758" y="1809"/>
                      <a:pt x="1776" y="1797"/>
                    </a:cubicBezTo>
                    <a:cubicBezTo>
                      <a:pt x="1780" y="1794"/>
                      <a:pt x="1783" y="1785"/>
                      <a:pt x="1782" y="1780"/>
                    </a:cubicBezTo>
                    <a:cubicBezTo>
                      <a:pt x="1778" y="1754"/>
                      <a:pt x="1773" y="1729"/>
                      <a:pt x="1768" y="1703"/>
                    </a:cubicBezTo>
                    <a:cubicBezTo>
                      <a:pt x="1764" y="1688"/>
                      <a:pt x="1748" y="1684"/>
                      <a:pt x="1738" y="1696"/>
                    </a:cubicBezTo>
                    <a:cubicBezTo>
                      <a:pt x="1731" y="1705"/>
                      <a:pt x="1725" y="1716"/>
                      <a:pt x="1723" y="1726"/>
                    </a:cubicBezTo>
                    <a:cubicBezTo>
                      <a:pt x="1718" y="1759"/>
                      <a:pt x="1715" y="1793"/>
                      <a:pt x="1711" y="1826"/>
                    </a:cubicBezTo>
                    <a:close/>
                    <a:moveTo>
                      <a:pt x="1721" y="1230"/>
                    </a:moveTo>
                    <a:cubicBezTo>
                      <a:pt x="1748" y="1390"/>
                      <a:pt x="1801" y="1542"/>
                      <a:pt x="1880" y="1684"/>
                    </a:cubicBezTo>
                    <a:cubicBezTo>
                      <a:pt x="1941" y="1795"/>
                      <a:pt x="2035" y="1868"/>
                      <a:pt x="2164" y="1891"/>
                    </a:cubicBezTo>
                    <a:cubicBezTo>
                      <a:pt x="2244" y="1905"/>
                      <a:pt x="2306" y="1882"/>
                      <a:pt x="2352" y="1814"/>
                    </a:cubicBezTo>
                    <a:cubicBezTo>
                      <a:pt x="2373" y="1783"/>
                      <a:pt x="2402" y="1761"/>
                      <a:pt x="2437" y="1747"/>
                    </a:cubicBezTo>
                    <a:cubicBezTo>
                      <a:pt x="2449" y="1743"/>
                      <a:pt x="2467" y="1741"/>
                      <a:pt x="2464" y="1724"/>
                    </a:cubicBezTo>
                    <a:cubicBezTo>
                      <a:pt x="2463" y="1720"/>
                      <a:pt x="2442" y="1718"/>
                      <a:pt x="2430" y="1717"/>
                    </a:cubicBezTo>
                    <a:cubicBezTo>
                      <a:pt x="2417" y="1715"/>
                      <a:pt x="2404" y="1716"/>
                      <a:pt x="2387" y="1716"/>
                    </a:cubicBezTo>
                    <a:cubicBezTo>
                      <a:pt x="2399" y="1698"/>
                      <a:pt x="2385" y="1674"/>
                      <a:pt x="2357" y="1656"/>
                    </a:cubicBezTo>
                    <a:cubicBezTo>
                      <a:pt x="2352" y="1666"/>
                      <a:pt x="2345" y="1675"/>
                      <a:pt x="2342" y="1685"/>
                    </a:cubicBezTo>
                    <a:cubicBezTo>
                      <a:pt x="2337" y="1705"/>
                      <a:pt x="2334" y="1727"/>
                      <a:pt x="2329" y="1747"/>
                    </a:cubicBezTo>
                    <a:cubicBezTo>
                      <a:pt x="2320" y="1785"/>
                      <a:pt x="2287" y="1812"/>
                      <a:pt x="2253" y="1808"/>
                    </a:cubicBezTo>
                    <a:cubicBezTo>
                      <a:pt x="2214" y="1804"/>
                      <a:pt x="2180" y="1790"/>
                      <a:pt x="2152" y="1761"/>
                    </a:cubicBezTo>
                    <a:cubicBezTo>
                      <a:pt x="2106" y="1713"/>
                      <a:pt x="2084" y="1655"/>
                      <a:pt x="2078" y="1590"/>
                    </a:cubicBezTo>
                    <a:cubicBezTo>
                      <a:pt x="2071" y="1508"/>
                      <a:pt x="2099" y="1433"/>
                      <a:pt x="2131" y="1361"/>
                    </a:cubicBezTo>
                    <a:cubicBezTo>
                      <a:pt x="2167" y="1282"/>
                      <a:pt x="2208" y="1205"/>
                      <a:pt x="2243" y="1126"/>
                    </a:cubicBezTo>
                    <a:cubicBezTo>
                      <a:pt x="2296" y="1007"/>
                      <a:pt x="2328" y="880"/>
                      <a:pt x="2331" y="749"/>
                    </a:cubicBezTo>
                    <a:cubicBezTo>
                      <a:pt x="2335" y="589"/>
                      <a:pt x="2277" y="449"/>
                      <a:pt x="2178" y="326"/>
                    </a:cubicBezTo>
                    <a:cubicBezTo>
                      <a:pt x="2124" y="259"/>
                      <a:pt x="2063" y="197"/>
                      <a:pt x="1984" y="159"/>
                    </a:cubicBezTo>
                    <a:cubicBezTo>
                      <a:pt x="1928" y="131"/>
                      <a:pt x="1868" y="118"/>
                      <a:pt x="1801" y="127"/>
                    </a:cubicBezTo>
                    <a:cubicBezTo>
                      <a:pt x="1838" y="171"/>
                      <a:pt x="1870" y="215"/>
                      <a:pt x="1882" y="270"/>
                    </a:cubicBezTo>
                    <a:cubicBezTo>
                      <a:pt x="1876" y="263"/>
                      <a:pt x="1871" y="255"/>
                      <a:pt x="1867" y="247"/>
                    </a:cubicBezTo>
                    <a:cubicBezTo>
                      <a:pt x="1826" y="173"/>
                      <a:pt x="1775" y="108"/>
                      <a:pt x="1689" y="82"/>
                    </a:cubicBezTo>
                    <a:cubicBezTo>
                      <a:pt x="1625" y="63"/>
                      <a:pt x="1560" y="61"/>
                      <a:pt x="1500" y="88"/>
                    </a:cubicBezTo>
                    <a:cubicBezTo>
                      <a:pt x="1423" y="123"/>
                      <a:pt x="1369" y="183"/>
                      <a:pt x="1326" y="254"/>
                    </a:cubicBezTo>
                    <a:cubicBezTo>
                      <a:pt x="1252" y="379"/>
                      <a:pt x="1204" y="512"/>
                      <a:pt x="1188" y="656"/>
                    </a:cubicBezTo>
                    <a:cubicBezTo>
                      <a:pt x="1180" y="723"/>
                      <a:pt x="1176" y="792"/>
                      <a:pt x="1183" y="859"/>
                    </a:cubicBezTo>
                    <a:cubicBezTo>
                      <a:pt x="1195" y="966"/>
                      <a:pt x="1252" y="1026"/>
                      <a:pt x="1345" y="1048"/>
                    </a:cubicBezTo>
                    <a:cubicBezTo>
                      <a:pt x="1360" y="1051"/>
                      <a:pt x="1375" y="1054"/>
                      <a:pt x="1391" y="1055"/>
                    </a:cubicBezTo>
                    <a:cubicBezTo>
                      <a:pt x="1460" y="1060"/>
                      <a:pt x="1526" y="1053"/>
                      <a:pt x="1585" y="1011"/>
                    </a:cubicBezTo>
                    <a:cubicBezTo>
                      <a:pt x="1692" y="937"/>
                      <a:pt x="1773" y="840"/>
                      <a:pt x="1836" y="728"/>
                    </a:cubicBezTo>
                    <a:cubicBezTo>
                      <a:pt x="1839" y="722"/>
                      <a:pt x="1844" y="717"/>
                      <a:pt x="1849" y="712"/>
                    </a:cubicBezTo>
                    <a:cubicBezTo>
                      <a:pt x="1851" y="713"/>
                      <a:pt x="1853" y="715"/>
                      <a:pt x="1854" y="717"/>
                    </a:cubicBezTo>
                    <a:cubicBezTo>
                      <a:pt x="1793" y="844"/>
                      <a:pt x="1704" y="950"/>
                      <a:pt x="1586" y="1031"/>
                    </a:cubicBezTo>
                    <a:cubicBezTo>
                      <a:pt x="1615" y="1075"/>
                      <a:pt x="1652" y="1106"/>
                      <a:pt x="1700" y="1124"/>
                    </a:cubicBezTo>
                    <a:cubicBezTo>
                      <a:pt x="1705" y="1106"/>
                      <a:pt x="1707" y="1088"/>
                      <a:pt x="1715" y="1075"/>
                    </a:cubicBezTo>
                    <a:cubicBezTo>
                      <a:pt x="1730" y="1051"/>
                      <a:pt x="1735" y="1029"/>
                      <a:pt x="1726" y="1002"/>
                    </a:cubicBezTo>
                    <a:cubicBezTo>
                      <a:pt x="1724" y="996"/>
                      <a:pt x="1726" y="989"/>
                      <a:pt x="1726" y="983"/>
                    </a:cubicBezTo>
                    <a:cubicBezTo>
                      <a:pt x="1728" y="982"/>
                      <a:pt x="1729" y="981"/>
                      <a:pt x="1731" y="980"/>
                    </a:cubicBezTo>
                    <a:cubicBezTo>
                      <a:pt x="1734" y="985"/>
                      <a:pt x="1741" y="991"/>
                      <a:pt x="1741" y="995"/>
                    </a:cubicBezTo>
                    <a:cubicBezTo>
                      <a:pt x="1738" y="1025"/>
                      <a:pt x="1753" y="1041"/>
                      <a:pt x="1779" y="1051"/>
                    </a:cubicBezTo>
                    <a:cubicBezTo>
                      <a:pt x="1784" y="1053"/>
                      <a:pt x="1786" y="1060"/>
                      <a:pt x="1790" y="1064"/>
                    </a:cubicBezTo>
                    <a:cubicBezTo>
                      <a:pt x="1784" y="1065"/>
                      <a:pt x="1778" y="1067"/>
                      <a:pt x="1772" y="1065"/>
                    </a:cubicBezTo>
                    <a:cubicBezTo>
                      <a:pt x="1762" y="1063"/>
                      <a:pt x="1753" y="1057"/>
                      <a:pt x="1738" y="1051"/>
                    </a:cubicBezTo>
                    <a:cubicBezTo>
                      <a:pt x="1730" y="1080"/>
                      <a:pt x="1719" y="1107"/>
                      <a:pt x="1716" y="1134"/>
                    </a:cubicBezTo>
                    <a:cubicBezTo>
                      <a:pt x="1714" y="1166"/>
                      <a:pt x="1716" y="1199"/>
                      <a:pt x="1721" y="1230"/>
                    </a:cubicBezTo>
                    <a:close/>
                    <a:moveTo>
                      <a:pt x="1656" y="1849"/>
                    </a:moveTo>
                    <a:cubicBezTo>
                      <a:pt x="1699" y="1847"/>
                      <a:pt x="1701" y="1844"/>
                      <a:pt x="1702" y="1807"/>
                    </a:cubicBezTo>
                    <a:cubicBezTo>
                      <a:pt x="1702" y="1778"/>
                      <a:pt x="1705" y="1748"/>
                      <a:pt x="1710" y="1720"/>
                    </a:cubicBezTo>
                    <a:cubicBezTo>
                      <a:pt x="1714" y="1692"/>
                      <a:pt x="1729" y="1671"/>
                      <a:pt x="1763" y="1674"/>
                    </a:cubicBezTo>
                    <a:cubicBezTo>
                      <a:pt x="1762" y="1665"/>
                      <a:pt x="1761" y="1658"/>
                      <a:pt x="1761" y="1651"/>
                    </a:cubicBezTo>
                    <a:cubicBezTo>
                      <a:pt x="1759" y="1586"/>
                      <a:pt x="1759" y="1520"/>
                      <a:pt x="1756" y="1455"/>
                    </a:cubicBezTo>
                    <a:cubicBezTo>
                      <a:pt x="1756" y="1432"/>
                      <a:pt x="1749" y="1408"/>
                      <a:pt x="1745" y="1380"/>
                    </a:cubicBezTo>
                    <a:cubicBezTo>
                      <a:pt x="1729" y="1393"/>
                      <a:pt x="1720" y="1402"/>
                      <a:pt x="1709" y="1410"/>
                    </a:cubicBezTo>
                    <a:cubicBezTo>
                      <a:pt x="1681" y="1430"/>
                      <a:pt x="1667" y="1458"/>
                      <a:pt x="1658" y="1491"/>
                    </a:cubicBezTo>
                    <a:cubicBezTo>
                      <a:pt x="1637" y="1577"/>
                      <a:pt x="1632" y="1664"/>
                      <a:pt x="1641" y="1752"/>
                    </a:cubicBezTo>
                    <a:cubicBezTo>
                      <a:pt x="1644" y="1785"/>
                      <a:pt x="1651" y="1817"/>
                      <a:pt x="1656" y="1849"/>
                    </a:cubicBezTo>
                    <a:close/>
                    <a:moveTo>
                      <a:pt x="1623" y="1901"/>
                    </a:moveTo>
                    <a:cubicBezTo>
                      <a:pt x="1617" y="1870"/>
                      <a:pt x="1609" y="1841"/>
                      <a:pt x="1585" y="1819"/>
                    </a:cubicBezTo>
                    <a:cubicBezTo>
                      <a:pt x="1571" y="1806"/>
                      <a:pt x="1557" y="1809"/>
                      <a:pt x="1549" y="1827"/>
                    </a:cubicBezTo>
                    <a:cubicBezTo>
                      <a:pt x="1529" y="1870"/>
                      <a:pt x="1525" y="1916"/>
                      <a:pt x="1533" y="1970"/>
                    </a:cubicBezTo>
                    <a:cubicBezTo>
                      <a:pt x="1563" y="1949"/>
                      <a:pt x="1590" y="1931"/>
                      <a:pt x="1617" y="1913"/>
                    </a:cubicBezTo>
                    <a:cubicBezTo>
                      <a:pt x="1620" y="1910"/>
                      <a:pt x="1623" y="1904"/>
                      <a:pt x="1623" y="1901"/>
                    </a:cubicBezTo>
                    <a:close/>
                    <a:moveTo>
                      <a:pt x="1484" y="1986"/>
                    </a:moveTo>
                    <a:cubicBezTo>
                      <a:pt x="1471" y="1959"/>
                      <a:pt x="1461" y="1935"/>
                      <a:pt x="1448" y="1913"/>
                    </a:cubicBezTo>
                    <a:cubicBezTo>
                      <a:pt x="1437" y="1895"/>
                      <a:pt x="1423" y="1896"/>
                      <a:pt x="1413" y="1914"/>
                    </a:cubicBezTo>
                    <a:cubicBezTo>
                      <a:pt x="1397" y="1942"/>
                      <a:pt x="1394" y="1973"/>
                      <a:pt x="1395" y="2008"/>
                    </a:cubicBezTo>
                    <a:cubicBezTo>
                      <a:pt x="1425" y="2000"/>
                      <a:pt x="1452" y="1994"/>
                      <a:pt x="1484" y="1986"/>
                    </a:cubicBezTo>
                    <a:close/>
                    <a:moveTo>
                      <a:pt x="950" y="1864"/>
                    </a:moveTo>
                    <a:cubicBezTo>
                      <a:pt x="955" y="1816"/>
                      <a:pt x="964" y="1808"/>
                      <a:pt x="1010" y="1803"/>
                    </a:cubicBezTo>
                    <a:cubicBezTo>
                      <a:pt x="1009" y="1798"/>
                      <a:pt x="1008" y="1794"/>
                      <a:pt x="1008" y="1789"/>
                    </a:cubicBezTo>
                    <a:cubicBezTo>
                      <a:pt x="1001" y="1725"/>
                      <a:pt x="995" y="1661"/>
                      <a:pt x="1003" y="1596"/>
                    </a:cubicBezTo>
                    <a:cubicBezTo>
                      <a:pt x="1005" y="1579"/>
                      <a:pt x="1011" y="1574"/>
                      <a:pt x="1029" y="1576"/>
                    </a:cubicBezTo>
                    <a:cubicBezTo>
                      <a:pt x="1050" y="1579"/>
                      <a:pt x="1073" y="1579"/>
                      <a:pt x="1094" y="1579"/>
                    </a:cubicBezTo>
                    <a:cubicBezTo>
                      <a:pt x="1110" y="1579"/>
                      <a:pt x="1125" y="1576"/>
                      <a:pt x="1140" y="1575"/>
                    </a:cubicBezTo>
                    <a:cubicBezTo>
                      <a:pt x="1163" y="1573"/>
                      <a:pt x="1171" y="1582"/>
                      <a:pt x="1170" y="1605"/>
                    </a:cubicBezTo>
                    <a:cubicBezTo>
                      <a:pt x="1167" y="1652"/>
                      <a:pt x="1163" y="1699"/>
                      <a:pt x="1163" y="1746"/>
                    </a:cubicBezTo>
                    <a:cubicBezTo>
                      <a:pt x="1162" y="1825"/>
                      <a:pt x="1164" y="1904"/>
                      <a:pt x="1185" y="1980"/>
                    </a:cubicBezTo>
                    <a:cubicBezTo>
                      <a:pt x="1189" y="1995"/>
                      <a:pt x="1196" y="2002"/>
                      <a:pt x="1210" y="2004"/>
                    </a:cubicBezTo>
                    <a:cubicBezTo>
                      <a:pt x="1244" y="2008"/>
                      <a:pt x="1279" y="2014"/>
                      <a:pt x="1313" y="2015"/>
                    </a:cubicBezTo>
                    <a:cubicBezTo>
                      <a:pt x="1336" y="2017"/>
                      <a:pt x="1359" y="2012"/>
                      <a:pt x="1382" y="2010"/>
                    </a:cubicBezTo>
                    <a:cubicBezTo>
                      <a:pt x="1382" y="1996"/>
                      <a:pt x="1381" y="1985"/>
                      <a:pt x="1383" y="1975"/>
                    </a:cubicBezTo>
                    <a:cubicBezTo>
                      <a:pt x="1389" y="1951"/>
                      <a:pt x="1394" y="1926"/>
                      <a:pt x="1405" y="1903"/>
                    </a:cubicBezTo>
                    <a:cubicBezTo>
                      <a:pt x="1415" y="1882"/>
                      <a:pt x="1438" y="1882"/>
                      <a:pt x="1455" y="1900"/>
                    </a:cubicBezTo>
                    <a:cubicBezTo>
                      <a:pt x="1461" y="1907"/>
                      <a:pt x="1466" y="1915"/>
                      <a:pt x="1470" y="1923"/>
                    </a:cubicBezTo>
                    <a:cubicBezTo>
                      <a:pt x="1478" y="1942"/>
                      <a:pt x="1486" y="1961"/>
                      <a:pt x="1494" y="1981"/>
                    </a:cubicBezTo>
                    <a:cubicBezTo>
                      <a:pt x="1504" y="1977"/>
                      <a:pt x="1513" y="1974"/>
                      <a:pt x="1522" y="1970"/>
                    </a:cubicBezTo>
                    <a:cubicBezTo>
                      <a:pt x="1521" y="1962"/>
                      <a:pt x="1520" y="1955"/>
                      <a:pt x="1520" y="1948"/>
                    </a:cubicBezTo>
                    <a:cubicBezTo>
                      <a:pt x="1519" y="1904"/>
                      <a:pt x="1517" y="1859"/>
                      <a:pt x="1540" y="1818"/>
                    </a:cubicBezTo>
                    <a:cubicBezTo>
                      <a:pt x="1552" y="1796"/>
                      <a:pt x="1571" y="1791"/>
                      <a:pt x="1589" y="1807"/>
                    </a:cubicBezTo>
                    <a:cubicBezTo>
                      <a:pt x="1599" y="1817"/>
                      <a:pt x="1609" y="1829"/>
                      <a:pt x="1616" y="1841"/>
                    </a:cubicBezTo>
                    <a:cubicBezTo>
                      <a:pt x="1624" y="1856"/>
                      <a:pt x="1629" y="1873"/>
                      <a:pt x="1636" y="1892"/>
                    </a:cubicBezTo>
                    <a:cubicBezTo>
                      <a:pt x="1640" y="1885"/>
                      <a:pt x="1645" y="1881"/>
                      <a:pt x="1644" y="1877"/>
                    </a:cubicBezTo>
                    <a:cubicBezTo>
                      <a:pt x="1643" y="1865"/>
                      <a:pt x="1640" y="1853"/>
                      <a:pt x="1637" y="1841"/>
                    </a:cubicBezTo>
                    <a:cubicBezTo>
                      <a:pt x="1622" y="1779"/>
                      <a:pt x="1617" y="1715"/>
                      <a:pt x="1619" y="1651"/>
                    </a:cubicBezTo>
                    <a:cubicBezTo>
                      <a:pt x="1621" y="1579"/>
                      <a:pt x="1628" y="1507"/>
                      <a:pt x="1658" y="1440"/>
                    </a:cubicBezTo>
                    <a:cubicBezTo>
                      <a:pt x="1661" y="1433"/>
                      <a:pt x="1667" y="1425"/>
                      <a:pt x="1673" y="1420"/>
                    </a:cubicBezTo>
                    <a:cubicBezTo>
                      <a:pt x="1689" y="1406"/>
                      <a:pt x="1706" y="1393"/>
                      <a:pt x="1723" y="1380"/>
                    </a:cubicBezTo>
                    <a:cubicBezTo>
                      <a:pt x="1734" y="1372"/>
                      <a:pt x="1737" y="1364"/>
                      <a:pt x="1733" y="1351"/>
                    </a:cubicBezTo>
                    <a:cubicBezTo>
                      <a:pt x="1714" y="1287"/>
                      <a:pt x="1702" y="1222"/>
                      <a:pt x="1701" y="1155"/>
                    </a:cubicBezTo>
                    <a:cubicBezTo>
                      <a:pt x="1701" y="1143"/>
                      <a:pt x="1696" y="1139"/>
                      <a:pt x="1686" y="1135"/>
                    </a:cubicBezTo>
                    <a:cubicBezTo>
                      <a:pt x="1665" y="1124"/>
                      <a:pt x="1643" y="1113"/>
                      <a:pt x="1625" y="1098"/>
                    </a:cubicBezTo>
                    <a:cubicBezTo>
                      <a:pt x="1605" y="1082"/>
                      <a:pt x="1588" y="1061"/>
                      <a:pt x="1569" y="1041"/>
                    </a:cubicBezTo>
                    <a:cubicBezTo>
                      <a:pt x="1487" y="1085"/>
                      <a:pt x="1400" y="1085"/>
                      <a:pt x="1311" y="1056"/>
                    </a:cubicBezTo>
                    <a:cubicBezTo>
                      <a:pt x="1271" y="1042"/>
                      <a:pt x="1235" y="1020"/>
                      <a:pt x="1212" y="982"/>
                    </a:cubicBezTo>
                    <a:cubicBezTo>
                      <a:pt x="1179" y="928"/>
                      <a:pt x="1161" y="870"/>
                      <a:pt x="1159" y="806"/>
                    </a:cubicBezTo>
                    <a:cubicBezTo>
                      <a:pt x="1155" y="693"/>
                      <a:pt x="1174" y="583"/>
                      <a:pt x="1207" y="476"/>
                    </a:cubicBezTo>
                    <a:cubicBezTo>
                      <a:pt x="1256" y="322"/>
                      <a:pt x="1319" y="175"/>
                      <a:pt x="1468" y="80"/>
                    </a:cubicBezTo>
                    <a:cubicBezTo>
                      <a:pt x="1431" y="71"/>
                      <a:pt x="1399" y="59"/>
                      <a:pt x="1366" y="53"/>
                    </a:cubicBezTo>
                    <a:cubicBezTo>
                      <a:pt x="1238" y="30"/>
                      <a:pt x="1108" y="31"/>
                      <a:pt x="980" y="48"/>
                    </a:cubicBezTo>
                    <a:cubicBezTo>
                      <a:pt x="818" y="69"/>
                      <a:pt x="677" y="140"/>
                      <a:pt x="543" y="231"/>
                    </a:cubicBezTo>
                    <a:cubicBezTo>
                      <a:pt x="369" y="349"/>
                      <a:pt x="271" y="512"/>
                      <a:pt x="249" y="721"/>
                    </a:cubicBezTo>
                    <a:cubicBezTo>
                      <a:pt x="227" y="937"/>
                      <a:pt x="269" y="1141"/>
                      <a:pt x="371" y="1333"/>
                    </a:cubicBezTo>
                    <a:cubicBezTo>
                      <a:pt x="426" y="1436"/>
                      <a:pt x="477" y="1541"/>
                      <a:pt x="516" y="1653"/>
                    </a:cubicBezTo>
                    <a:cubicBezTo>
                      <a:pt x="539" y="1720"/>
                      <a:pt x="564" y="1787"/>
                      <a:pt x="562" y="1860"/>
                    </a:cubicBezTo>
                    <a:cubicBezTo>
                      <a:pt x="562" y="1867"/>
                      <a:pt x="570" y="1877"/>
                      <a:pt x="577" y="1881"/>
                    </a:cubicBezTo>
                    <a:cubicBezTo>
                      <a:pt x="609" y="1898"/>
                      <a:pt x="642" y="1915"/>
                      <a:pt x="676" y="1929"/>
                    </a:cubicBezTo>
                    <a:cubicBezTo>
                      <a:pt x="717" y="1945"/>
                      <a:pt x="761" y="1954"/>
                      <a:pt x="804" y="1955"/>
                    </a:cubicBezTo>
                    <a:cubicBezTo>
                      <a:pt x="812" y="1927"/>
                      <a:pt x="818" y="1901"/>
                      <a:pt x="828" y="1875"/>
                    </a:cubicBezTo>
                    <a:cubicBezTo>
                      <a:pt x="840" y="1841"/>
                      <a:pt x="865" y="1835"/>
                      <a:pt x="892" y="1859"/>
                    </a:cubicBezTo>
                    <a:cubicBezTo>
                      <a:pt x="902" y="1867"/>
                      <a:pt x="910" y="1879"/>
                      <a:pt x="915" y="1891"/>
                    </a:cubicBezTo>
                    <a:cubicBezTo>
                      <a:pt x="923" y="1911"/>
                      <a:pt x="929" y="1933"/>
                      <a:pt x="936" y="1954"/>
                    </a:cubicBezTo>
                    <a:cubicBezTo>
                      <a:pt x="938" y="1954"/>
                      <a:pt x="940" y="1954"/>
                      <a:pt x="943" y="1954"/>
                    </a:cubicBezTo>
                    <a:cubicBezTo>
                      <a:pt x="944" y="1949"/>
                      <a:pt x="947" y="1943"/>
                      <a:pt x="947" y="1938"/>
                    </a:cubicBezTo>
                    <a:cubicBezTo>
                      <a:pt x="948" y="1913"/>
                      <a:pt x="948" y="1888"/>
                      <a:pt x="950" y="1864"/>
                    </a:cubicBezTo>
                    <a:close/>
                    <a:moveTo>
                      <a:pt x="1008" y="1827"/>
                    </a:moveTo>
                    <a:cubicBezTo>
                      <a:pt x="1000" y="1809"/>
                      <a:pt x="978" y="1812"/>
                      <a:pt x="970" y="1832"/>
                    </a:cubicBezTo>
                    <a:cubicBezTo>
                      <a:pt x="955" y="1869"/>
                      <a:pt x="952" y="1907"/>
                      <a:pt x="959" y="1952"/>
                    </a:cubicBezTo>
                    <a:cubicBezTo>
                      <a:pt x="984" y="1944"/>
                      <a:pt x="1007" y="1938"/>
                      <a:pt x="1030" y="1930"/>
                    </a:cubicBezTo>
                    <a:cubicBezTo>
                      <a:pt x="1033" y="1929"/>
                      <a:pt x="1038" y="1923"/>
                      <a:pt x="1038" y="1921"/>
                    </a:cubicBezTo>
                    <a:cubicBezTo>
                      <a:pt x="1029" y="1890"/>
                      <a:pt x="1021" y="1857"/>
                      <a:pt x="1008" y="1827"/>
                    </a:cubicBezTo>
                    <a:close/>
                    <a:moveTo>
                      <a:pt x="1083" y="1894"/>
                    </a:moveTo>
                    <a:cubicBezTo>
                      <a:pt x="1086" y="1868"/>
                      <a:pt x="1088" y="1843"/>
                      <a:pt x="1091" y="1818"/>
                    </a:cubicBezTo>
                    <a:cubicBezTo>
                      <a:pt x="1097" y="1782"/>
                      <a:pt x="1109" y="1774"/>
                      <a:pt x="1146" y="1781"/>
                    </a:cubicBezTo>
                    <a:cubicBezTo>
                      <a:pt x="1146" y="1717"/>
                      <a:pt x="1146" y="1654"/>
                      <a:pt x="1146" y="1593"/>
                    </a:cubicBezTo>
                    <a:cubicBezTo>
                      <a:pt x="1105" y="1593"/>
                      <a:pt x="1062" y="1593"/>
                      <a:pt x="1021" y="1593"/>
                    </a:cubicBezTo>
                    <a:cubicBezTo>
                      <a:pt x="1004" y="1657"/>
                      <a:pt x="1018" y="1819"/>
                      <a:pt x="1048" y="1892"/>
                    </a:cubicBezTo>
                    <a:cubicBezTo>
                      <a:pt x="1059" y="1893"/>
                      <a:pt x="1071" y="1894"/>
                      <a:pt x="1083" y="1894"/>
                    </a:cubicBezTo>
                    <a:close/>
                    <a:moveTo>
                      <a:pt x="1092" y="1889"/>
                    </a:moveTo>
                    <a:cubicBezTo>
                      <a:pt x="1140" y="1880"/>
                      <a:pt x="1146" y="1873"/>
                      <a:pt x="1146" y="1833"/>
                    </a:cubicBezTo>
                    <a:cubicBezTo>
                      <a:pt x="1146" y="1826"/>
                      <a:pt x="1148" y="1818"/>
                      <a:pt x="1145" y="1813"/>
                    </a:cubicBezTo>
                    <a:cubicBezTo>
                      <a:pt x="1140" y="1805"/>
                      <a:pt x="1132" y="1798"/>
                      <a:pt x="1126" y="1790"/>
                    </a:cubicBezTo>
                    <a:cubicBezTo>
                      <a:pt x="1119" y="1796"/>
                      <a:pt x="1108" y="1801"/>
                      <a:pt x="1106" y="1809"/>
                    </a:cubicBezTo>
                    <a:cubicBezTo>
                      <a:pt x="1100" y="1834"/>
                      <a:pt x="1097" y="1860"/>
                      <a:pt x="1092" y="1889"/>
                    </a:cubicBezTo>
                    <a:close/>
                    <a:moveTo>
                      <a:pt x="2349" y="1633"/>
                    </a:moveTo>
                    <a:cubicBezTo>
                      <a:pt x="2371" y="1629"/>
                      <a:pt x="2388" y="1643"/>
                      <a:pt x="2401" y="1660"/>
                    </a:cubicBezTo>
                    <a:cubicBezTo>
                      <a:pt x="2402" y="1661"/>
                      <a:pt x="2402" y="1661"/>
                      <a:pt x="2402" y="1662"/>
                    </a:cubicBezTo>
                    <a:cubicBezTo>
                      <a:pt x="2411" y="1684"/>
                      <a:pt x="2423" y="1695"/>
                      <a:pt x="2450" y="1686"/>
                    </a:cubicBezTo>
                    <a:cubicBezTo>
                      <a:pt x="2471" y="1680"/>
                      <a:pt x="2494" y="1699"/>
                      <a:pt x="2499" y="1721"/>
                    </a:cubicBezTo>
                    <a:cubicBezTo>
                      <a:pt x="2503" y="1740"/>
                      <a:pt x="2490" y="1762"/>
                      <a:pt x="2468" y="1768"/>
                    </a:cubicBezTo>
                    <a:cubicBezTo>
                      <a:pt x="2428" y="1780"/>
                      <a:pt x="2397" y="1803"/>
                      <a:pt x="2372" y="1836"/>
                    </a:cubicBezTo>
                    <a:cubicBezTo>
                      <a:pt x="2349" y="1868"/>
                      <a:pt x="2323" y="1897"/>
                      <a:pt x="2285" y="1913"/>
                    </a:cubicBezTo>
                    <a:cubicBezTo>
                      <a:pt x="2237" y="1932"/>
                      <a:pt x="2190" y="1925"/>
                      <a:pt x="2143" y="1915"/>
                    </a:cubicBezTo>
                    <a:cubicBezTo>
                      <a:pt x="2010" y="1886"/>
                      <a:pt x="1919" y="1803"/>
                      <a:pt x="1854" y="1687"/>
                    </a:cubicBezTo>
                    <a:cubicBezTo>
                      <a:pt x="1828" y="1642"/>
                      <a:pt x="1807" y="1594"/>
                      <a:pt x="1782" y="1543"/>
                    </a:cubicBezTo>
                    <a:cubicBezTo>
                      <a:pt x="1784" y="1624"/>
                      <a:pt x="1791" y="1702"/>
                      <a:pt x="1811" y="1778"/>
                    </a:cubicBezTo>
                    <a:cubicBezTo>
                      <a:pt x="1816" y="1793"/>
                      <a:pt x="1812" y="1803"/>
                      <a:pt x="1800" y="1814"/>
                    </a:cubicBezTo>
                    <a:cubicBezTo>
                      <a:pt x="1768" y="1840"/>
                      <a:pt x="1734" y="1861"/>
                      <a:pt x="1695" y="1874"/>
                    </a:cubicBezTo>
                    <a:cubicBezTo>
                      <a:pt x="1687" y="1877"/>
                      <a:pt x="1680" y="1884"/>
                      <a:pt x="1675" y="1890"/>
                    </a:cubicBezTo>
                    <a:cubicBezTo>
                      <a:pt x="1649" y="1929"/>
                      <a:pt x="1615" y="1959"/>
                      <a:pt x="1574" y="1979"/>
                    </a:cubicBezTo>
                    <a:cubicBezTo>
                      <a:pt x="1473" y="2026"/>
                      <a:pt x="1368" y="2053"/>
                      <a:pt x="1256" y="2040"/>
                    </a:cubicBezTo>
                    <a:cubicBezTo>
                      <a:pt x="1234" y="2038"/>
                      <a:pt x="1213" y="2033"/>
                      <a:pt x="1191" y="2030"/>
                    </a:cubicBezTo>
                    <a:cubicBezTo>
                      <a:pt x="1173" y="2027"/>
                      <a:pt x="1164" y="2017"/>
                      <a:pt x="1160" y="2001"/>
                    </a:cubicBezTo>
                    <a:cubicBezTo>
                      <a:pt x="1152" y="1969"/>
                      <a:pt x="1145" y="1937"/>
                      <a:pt x="1137" y="1905"/>
                    </a:cubicBezTo>
                    <a:cubicBezTo>
                      <a:pt x="1116" y="1912"/>
                      <a:pt x="1095" y="1918"/>
                      <a:pt x="1072" y="1925"/>
                    </a:cubicBezTo>
                    <a:cubicBezTo>
                      <a:pt x="1075" y="1944"/>
                      <a:pt x="1061" y="1950"/>
                      <a:pt x="1045" y="1955"/>
                    </a:cubicBezTo>
                    <a:cubicBezTo>
                      <a:pt x="885" y="2008"/>
                      <a:pt x="731" y="1993"/>
                      <a:pt x="583" y="1914"/>
                    </a:cubicBezTo>
                    <a:cubicBezTo>
                      <a:pt x="578" y="1911"/>
                      <a:pt x="573" y="1908"/>
                      <a:pt x="567" y="1906"/>
                    </a:cubicBezTo>
                    <a:cubicBezTo>
                      <a:pt x="542" y="1894"/>
                      <a:pt x="530" y="1880"/>
                      <a:pt x="532" y="1848"/>
                    </a:cubicBezTo>
                    <a:cubicBezTo>
                      <a:pt x="535" y="1795"/>
                      <a:pt x="517" y="1744"/>
                      <a:pt x="500" y="1694"/>
                    </a:cubicBezTo>
                    <a:cubicBezTo>
                      <a:pt x="459" y="1576"/>
                      <a:pt x="408" y="1463"/>
                      <a:pt x="349" y="1353"/>
                    </a:cubicBezTo>
                    <a:cubicBezTo>
                      <a:pt x="303" y="1268"/>
                      <a:pt x="267" y="1180"/>
                      <a:pt x="245" y="1086"/>
                    </a:cubicBezTo>
                    <a:cubicBezTo>
                      <a:pt x="244" y="1083"/>
                      <a:pt x="242" y="1080"/>
                      <a:pt x="240" y="1077"/>
                    </a:cubicBezTo>
                    <a:cubicBezTo>
                      <a:pt x="234" y="1136"/>
                      <a:pt x="211" y="1188"/>
                      <a:pt x="181" y="1239"/>
                    </a:cubicBezTo>
                    <a:cubicBezTo>
                      <a:pt x="179" y="1242"/>
                      <a:pt x="181" y="1250"/>
                      <a:pt x="183" y="1254"/>
                    </a:cubicBezTo>
                    <a:cubicBezTo>
                      <a:pt x="213" y="1312"/>
                      <a:pt x="169" y="1402"/>
                      <a:pt x="104" y="1413"/>
                    </a:cubicBezTo>
                    <a:cubicBezTo>
                      <a:pt x="85" y="1417"/>
                      <a:pt x="80" y="1410"/>
                      <a:pt x="77" y="1381"/>
                    </a:cubicBezTo>
                    <a:cubicBezTo>
                      <a:pt x="53" y="1380"/>
                      <a:pt x="52" y="1378"/>
                      <a:pt x="53" y="1336"/>
                    </a:cubicBezTo>
                    <a:cubicBezTo>
                      <a:pt x="44" y="1343"/>
                      <a:pt x="36" y="1349"/>
                      <a:pt x="28" y="1354"/>
                    </a:cubicBezTo>
                    <a:cubicBezTo>
                      <a:pt x="23" y="1357"/>
                      <a:pt x="14" y="1360"/>
                      <a:pt x="11" y="1358"/>
                    </a:cubicBezTo>
                    <a:cubicBezTo>
                      <a:pt x="6" y="1355"/>
                      <a:pt x="1" y="1347"/>
                      <a:pt x="1" y="1341"/>
                    </a:cubicBezTo>
                    <a:cubicBezTo>
                      <a:pt x="0" y="1332"/>
                      <a:pt x="1" y="1322"/>
                      <a:pt x="5" y="1313"/>
                    </a:cubicBezTo>
                    <a:cubicBezTo>
                      <a:pt x="24" y="1266"/>
                      <a:pt x="54" y="1231"/>
                      <a:pt x="108" y="1220"/>
                    </a:cubicBezTo>
                    <a:cubicBezTo>
                      <a:pt x="113" y="1219"/>
                      <a:pt x="119" y="1213"/>
                      <a:pt x="122" y="1207"/>
                    </a:cubicBezTo>
                    <a:cubicBezTo>
                      <a:pt x="167" y="1128"/>
                      <a:pt x="178" y="1041"/>
                      <a:pt x="177" y="952"/>
                    </a:cubicBezTo>
                    <a:cubicBezTo>
                      <a:pt x="176" y="897"/>
                      <a:pt x="185" y="844"/>
                      <a:pt x="210" y="794"/>
                    </a:cubicBezTo>
                    <a:cubicBezTo>
                      <a:pt x="218" y="780"/>
                      <a:pt x="216" y="761"/>
                      <a:pt x="217" y="745"/>
                    </a:cubicBezTo>
                    <a:cubicBezTo>
                      <a:pt x="225" y="662"/>
                      <a:pt x="241" y="581"/>
                      <a:pt x="273" y="504"/>
                    </a:cubicBezTo>
                    <a:cubicBezTo>
                      <a:pt x="311" y="412"/>
                      <a:pt x="368" y="334"/>
                      <a:pt x="446" y="270"/>
                    </a:cubicBezTo>
                    <a:cubicBezTo>
                      <a:pt x="588" y="153"/>
                      <a:pt x="745" y="63"/>
                      <a:pt x="928" y="28"/>
                    </a:cubicBezTo>
                    <a:cubicBezTo>
                      <a:pt x="1073" y="0"/>
                      <a:pt x="1220" y="0"/>
                      <a:pt x="1365" y="24"/>
                    </a:cubicBezTo>
                    <a:cubicBezTo>
                      <a:pt x="1403" y="30"/>
                      <a:pt x="1439" y="43"/>
                      <a:pt x="1476" y="52"/>
                    </a:cubicBezTo>
                    <a:cubicBezTo>
                      <a:pt x="1483" y="54"/>
                      <a:pt x="1491" y="55"/>
                      <a:pt x="1498" y="53"/>
                    </a:cubicBezTo>
                    <a:cubicBezTo>
                      <a:pt x="1595" y="27"/>
                      <a:pt x="1687" y="32"/>
                      <a:pt x="1772" y="89"/>
                    </a:cubicBezTo>
                    <a:cubicBezTo>
                      <a:pt x="1779" y="94"/>
                      <a:pt x="1789" y="97"/>
                      <a:pt x="1798" y="96"/>
                    </a:cubicBezTo>
                    <a:cubicBezTo>
                      <a:pt x="1913" y="88"/>
                      <a:pt x="2012" y="126"/>
                      <a:pt x="2096" y="202"/>
                    </a:cubicBezTo>
                    <a:cubicBezTo>
                      <a:pt x="2175" y="271"/>
                      <a:pt x="2243" y="349"/>
                      <a:pt x="2288" y="445"/>
                    </a:cubicBezTo>
                    <a:cubicBezTo>
                      <a:pt x="2319" y="511"/>
                      <a:pt x="2346" y="578"/>
                      <a:pt x="2357" y="650"/>
                    </a:cubicBezTo>
                    <a:cubicBezTo>
                      <a:pt x="2365" y="707"/>
                      <a:pt x="2360" y="762"/>
                      <a:pt x="2350" y="817"/>
                    </a:cubicBezTo>
                    <a:cubicBezTo>
                      <a:pt x="2337" y="893"/>
                      <a:pt x="2333" y="969"/>
                      <a:pt x="2308" y="1043"/>
                    </a:cubicBezTo>
                    <a:cubicBezTo>
                      <a:pt x="2275" y="1137"/>
                      <a:pt x="2232" y="1227"/>
                      <a:pt x="2186" y="1316"/>
                    </a:cubicBezTo>
                    <a:cubicBezTo>
                      <a:pt x="2155" y="1378"/>
                      <a:pt x="2126" y="1441"/>
                      <a:pt x="2112" y="1510"/>
                    </a:cubicBezTo>
                    <a:cubicBezTo>
                      <a:pt x="2094" y="1604"/>
                      <a:pt x="2116" y="1687"/>
                      <a:pt x="2186" y="1754"/>
                    </a:cubicBezTo>
                    <a:cubicBezTo>
                      <a:pt x="2201" y="1768"/>
                      <a:pt x="2226" y="1776"/>
                      <a:pt x="2247" y="1780"/>
                    </a:cubicBezTo>
                    <a:cubicBezTo>
                      <a:pt x="2274" y="1785"/>
                      <a:pt x="2294" y="1769"/>
                      <a:pt x="2302" y="1742"/>
                    </a:cubicBezTo>
                    <a:cubicBezTo>
                      <a:pt x="2308" y="1719"/>
                      <a:pt x="2312" y="1696"/>
                      <a:pt x="2318" y="1674"/>
                    </a:cubicBezTo>
                    <a:cubicBezTo>
                      <a:pt x="2322" y="1656"/>
                      <a:pt x="2329" y="1637"/>
                      <a:pt x="2349" y="1633"/>
                    </a:cubicBezTo>
                    <a:close/>
                    <a:moveTo>
                      <a:pt x="152" y="1238"/>
                    </a:moveTo>
                    <a:cubicBezTo>
                      <a:pt x="232" y="1112"/>
                      <a:pt x="230" y="972"/>
                      <a:pt x="223" y="831"/>
                    </a:cubicBezTo>
                    <a:cubicBezTo>
                      <a:pt x="219" y="837"/>
                      <a:pt x="216" y="843"/>
                      <a:pt x="215" y="849"/>
                    </a:cubicBezTo>
                    <a:cubicBezTo>
                      <a:pt x="209" y="892"/>
                      <a:pt x="199" y="936"/>
                      <a:pt x="200" y="979"/>
                    </a:cubicBezTo>
                    <a:cubicBezTo>
                      <a:pt x="201" y="1059"/>
                      <a:pt x="188" y="1134"/>
                      <a:pt x="151" y="1205"/>
                    </a:cubicBezTo>
                    <a:cubicBezTo>
                      <a:pt x="148" y="1212"/>
                      <a:pt x="145" y="1218"/>
                      <a:pt x="143" y="1225"/>
                    </a:cubicBezTo>
                    <a:cubicBezTo>
                      <a:pt x="142" y="1229"/>
                      <a:pt x="143" y="1233"/>
                      <a:pt x="144" y="1237"/>
                    </a:cubicBezTo>
                    <a:cubicBezTo>
                      <a:pt x="146" y="1237"/>
                      <a:pt x="149" y="1237"/>
                      <a:pt x="152" y="1238"/>
                    </a:cubicBezTo>
                    <a:close/>
                    <a:moveTo>
                      <a:pt x="163" y="1307"/>
                    </a:moveTo>
                    <a:cubicBezTo>
                      <a:pt x="173" y="1267"/>
                      <a:pt x="134" y="1241"/>
                      <a:pt x="100" y="1251"/>
                    </a:cubicBezTo>
                    <a:cubicBezTo>
                      <a:pt x="62" y="1263"/>
                      <a:pt x="42" y="1292"/>
                      <a:pt x="24" y="1327"/>
                    </a:cubicBezTo>
                    <a:cubicBezTo>
                      <a:pt x="46" y="1317"/>
                      <a:pt x="65" y="1307"/>
                      <a:pt x="84" y="1298"/>
                    </a:cubicBezTo>
                    <a:cubicBezTo>
                      <a:pt x="85" y="1300"/>
                      <a:pt x="86" y="1301"/>
                      <a:pt x="88" y="1303"/>
                    </a:cubicBezTo>
                    <a:cubicBezTo>
                      <a:pt x="83" y="1318"/>
                      <a:pt x="79" y="1332"/>
                      <a:pt x="73" y="1352"/>
                    </a:cubicBezTo>
                    <a:cubicBezTo>
                      <a:pt x="89" y="1342"/>
                      <a:pt x="100" y="1334"/>
                      <a:pt x="113" y="1325"/>
                    </a:cubicBezTo>
                    <a:cubicBezTo>
                      <a:pt x="122" y="1349"/>
                      <a:pt x="101" y="1366"/>
                      <a:pt x="102" y="1387"/>
                    </a:cubicBezTo>
                    <a:cubicBezTo>
                      <a:pt x="105" y="1386"/>
                      <a:pt x="107" y="1387"/>
                      <a:pt x="109" y="1386"/>
                    </a:cubicBezTo>
                    <a:cubicBezTo>
                      <a:pt x="149" y="1375"/>
                      <a:pt x="155" y="1340"/>
                      <a:pt x="163" y="1307"/>
                    </a:cubicBezTo>
                    <a:close/>
                  </a:path>
                </a:pathLst>
              </a:custGeom>
              <a:solidFill>
                <a:schemeClr val="tx1"/>
              </a:solidFill>
              <a:ln w="9525">
                <a:noFill/>
                <a:round/>
                <a:headEnd/>
                <a:tailEnd/>
              </a:ln>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grpSp>
      </p:grpSp>
      <p:grpSp>
        <p:nvGrpSpPr>
          <p:cNvPr id="10" name="Group 9"/>
          <p:cNvGrpSpPr/>
          <p:nvPr/>
        </p:nvGrpSpPr>
        <p:grpSpPr>
          <a:xfrm>
            <a:off x="2264784" y="3911948"/>
            <a:ext cx="1255040" cy="924279"/>
            <a:chOff x="3665934" y="1213017"/>
            <a:chExt cx="1707668" cy="1257618"/>
          </a:xfrm>
        </p:grpSpPr>
        <p:sp>
          <p:nvSpPr>
            <p:cNvPr id="25" name="Rectangle 24"/>
            <p:cNvSpPr/>
            <p:nvPr/>
          </p:nvSpPr>
          <p:spPr bwMode="auto">
            <a:xfrm>
              <a:off x="3673947"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NoSQL</a:t>
              </a:r>
            </a:p>
          </p:txBody>
        </p:sp>
        <p:sp>
          <p:nvSpPr>
            <p:cNvPr id="26" name="TextBox 25"/>
            <p:cNvSpPr txBox="1"/>
            <p:nvPr/>
          </p:nvSpPr>
          <p:spPr>
            <a:xfrm>
              <a:off x="3665934" y="1397032"/>
              <a:ext cx="1707668" cy="793896"/>
            </a:xfrm>
            <a:prstGeom prst="rect">
              <a:avLst/>
            </a:prstGeom>
            <a:noFill/>
          </p:spPr>
          <p:txBody>
            <a:bodyPr wrap="square" lIns="134406" tIns="107525" rIns="134406" bIns="107525" rtlCol="0">
              <a:spAutoFit/>
            </a:bodyPr>
            <a:lstStyle/>
            <a:p>
              <a:pPr algn="ctr" defTabSz="685450">
                <a:lnSpc>
                  <a:spcPct val="90000"/>
                </a:lnSpc>
                <a:spcAft>
                  <a:spcPts val="441"/>
                </a:spcAft>
              </a:pPr>
              <a:r>
                <a:rPr lang="en-US" sz="2645" dirty="0">
                  <a:solidFill>
                    <a:srgbClr val="FFFFFF"/>
                  </a:solidFill>
                </a:rPr>
                <a:t>{ }</a:t>
              </a:r>
            </a:p>
          </p:txBody>
        </p:sp>
      </p:grpSp>
      <p:grpSp>
        <p:nvGrpSpPr>
          <p:cNvPr id="11" name="Group 10"/>
          <p:cNvGrpSpPr/>
          <p:nvPr/>
        </p:nvGrpSpPr>
        <p:grpSpPr>
          <a:xfrm>
            <a:off x="4197742" y="3921403"/>
            <a:ext cx="1243260" cy="924279"/>
            <a:chOff x="5373601" y="1213017"/>
            <a:chExt cx="1691640" cy="1257618"/>
          </a:xfrm>
        </p:grpSpPr>
        <p:sp>
          <p:nvSpPr>
            <p:cNvPr id="23" name="Rectangle 22"/>
            <p:cNvSpPr/>
            <p:nvPr/>
          </p:nvSpPr>
          <p:spPr bwMode="auto">
            <a:xfrm>
              <a:off x="5373601"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Streaming</a:t>
              </a:r>
            </a:p>
          </p:txBody>
        </p:sp>
        <p:sp>
          <p:nvSpPr>
            <p:cNvPr id="24" name="TextBox 23"/>
            <p:cNvSpPr txBox="1"/>
            <p:nvPr/>
          </p:nvSpPr>
          <p:spPr>
            <a:xfrm>
              <a:off x="5704343" y="1413054"/>
              <a:ext cx="1055559" cy="812128"/>
            </a:xfrm>
            <a:prstGeom prst="rect">
              <a:avLst/>
            </a:prstGeom>
            <a:noFill/>
          </p:spPr>
          <p:txBody>
            <a:bodyPr wrap="square" lIns="134406" tIns="107525" rIns="134406" bIns="107525" rtlCol="0">
              <a:spAutoFit/>
            </a:bodyPr>
            <a:lstStyle/>
            <a:p>
              <a:pPr algn="ctr" defTabSz="685450">
                <a:lnSpc>
                  <a:spcPct val="70000"/>
                </a:lnSpc>
              </a:pPr>
              <a:r>
                <a:rPr lang="en-US" sz="1175" dirty="0">
                  <a:solidFill>
                    <a:srgbClr val="FFFFFF"/>
                  </a:solidFill>
                </a:rPr>
                <a:t>10101</a:t>
              </a:r>
            </a:p>
            <a:p>
              <a:pPr algn="ctr" defTabSz="685450">
                <a:lnSpc>
                  <a:spcPct val="70000"/>
                </a:lnSpc>
              </a:pPr>
              <a:r>
                <a:rPr lang="en-US" sz="1175" dirty="0">
                  <a:solidFill>
                    <a:srgbClr val="FFFFFF"/>
                  </a:solidFill>
                </a:rPr>
                <a:t>01010</a:t>
              </a:r>
            </a:p>
            <a:p>
              <a:pPr algn="ctr" defTabSz="685450">
                <a:lnSpc>
                  <a:spcPct val="70000"/>
                </a:lnSpc>
              </a:pPr>
              <a:r>
                <a:rPr lang="en-US" sz="1175" dirty="0">
                  <a:solidFill>
                    <a:srgbClr val="FFFFFF"/>
                  </a:solidFill>
                </a:rPr>
                <a:t>00100</a:t>
              </a:r>
            </a:p>
          </p:txBody>
        </p:sp>
      </p:grpSp>
      <p:grpSp>
        <p:nvGrpSpPr>
          <p:cNvPr id="12" name="Group 11"/>
          <p:cNvGrpSpPr/>
          <p:nvPr/>
        </p:nvGrpSpPr>
        <p:grpSpPr>
          <a:xfrm>
            <a:off x="5338885" y="3916675"/>
            <a:ext cx="1243260" cy="924279"/>
            <a:chOff x="7073255" y="1213017"/>
            <a:chExt cx="1691640" cy="1257618"/>
          </a:xfrm>
        </p:grpSpPr>
        <p:sp>
          <p:nvSpPr>
            <p:cNvPr id="21" name="Rectangle 20"/>
            <p:cNvSpPr/>
            <p:nvPr/>
          </p:nvSpPr>
          <p:spPr bwMode="auto">
            <a:xfrm>
              <a:off x="7073255"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SaaS Services</a:t>
              </a:r>
            </a:p>
          </p:txBody>
        </p:sp>
        <p:sp>
          <p:nvSpPr>
            <p:cNvPr id="22" name="Freeform 5"/>
            <p:cNvSpPr>
              <a:spLocks/>
            </p:cNvSpPr>
            <p:nvPr/>
          </p:nvSpPr>
          <p:spPr bwMode="auto">
            <a:xfrm>
              <a:off x="7632931" y="1625710"/>
              <a:ext cx="572288" cy="33670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bg1"/>
            </a:solidFill>
            <a:ln>
              <a:noFill/>
            </a:ln>
          </p:spPr>
          <p:txBody>
            <a:bodyPr vert="horz" wrap="square" lIns="68541" tIns="34270" rIns="68541" bIns="34270" numCol="1" anchor="t" anchorCtr="0" compatLnSpc="1">
              <a:prstTxWarp prst="textNoShape">
                <a:avLst/>
              </a:prstTxWarp>
            </a:bodyPr>
            <a:lstStyle/>
            <a:p>
              <a:pPr defTabSz="685344"/>
              <a:endParaRPr lang="en-US" sz="1377" dirty="0">
                <a:solidFill>
                  <a:srgbClr val="000000"/>
                </a:solidFill>
              </a:endParaRPr>
            </a:p>
          </p:txBody>
        </p:sp>
      </p:grpSp>
      <p:grpSp>
        <p:nvGrpSpPr>
          <p:cNvPr id="13" name="Group 12"/>
          <p:cNvGrpSpPr/>
          <p:nvPr/>
        </p:nvGrpSpPr>
        <p:grpSpPr>
          <a:xfrm>
            <a:off x="6497776" y="3916675"/>
            <a:ext cx="1243260" cy="924279"/>
            <a:chOff x="8772909" y="1213017"/>
            <a:chExt cx="1691640" cy="1257618"/>
          </a:xfrm>
        </p:grpSpPr>
        <p:sp>
          <p:nvSpPr>
            <p:cNvPr id="17" name="Rectangle 16"/>
            <p:cNvSpPr/>
            <p:nvPr/>
          </p:nvSpPr>
          <p:spPr bwMode="auto">
            <a:xfrm>
              <a:off x="8772909"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Public</a:t>
              </a:r>
            </a:p>
          </p:txBody>
        </p:sp>
        <p:grpSp>
          <p:nvGrpSpPr>
            <p:cNvPr id="18" name="Group 17"/>
            <p:cNvGrpSpPr/>
            <p:nvPr/>
          </p:nvGrpSpPr>
          <p:grpSpPr>
            <a:xfrm>
              <a:off x="9168883" y="1606004"/>
              <a:ext cx="899692" cy="376121"/>
              <a:chOff x="9088855" y="5826520"/>
              <a:chExt cx="899692" cy="376121"/>
            </a:xfrm>
          </p:grpSpPr>
          <p:sp>
            <p:nvSpPr>
              <p:cNvPr id="19" name="Freeform 18"/>
              <p:cNvSpPr>
                <a:spLocks noEditPoints="1"/>
              </p:cNvSpPr>
              <p:nvPr/>
            </p:nvSpPr>
            <p:spPr bwMode="black">
              <a:xfrm>
                <a:off x="9088855" y="5826520"/>
                <a:ext cx="362049" cy="376121"/>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60473" tIns="30236" rIns="60473" bIns="3023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685319"/>
                <a:endParaRPr lang="en-US" sz="2100">
                  <a:solidFill>
                    <a:prstClr val="black"/>
                  </a:solidFill>
                </a:endParaRPr>
              </a:p>
            </p:txBody>
          </p:sp>
          <p:sp>
            <p:nvSpPr>
              <p:cNvPr id="20" name="Freeform 19"/>
              <p:cNvSpPr>
                <a:spLocks noChangeAspect="1" noEditPoints="1"/>
              </p:cNvSpPr>
              <p:nvPr/>
            </p:nvSpPr>
            <p:spPr bwMode="black">
              <a:xfrm>
                <a:off x="9583083" y="5840335"/>
                <a:ext cx="405464" cy="345224"/>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0479" tIns="30239" rIns="60479" bIns="3023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544248"/>
                <a:endParaRPr lang="en-US" sz="2059" spc="-90">
                  <a:solidFill>
                    <a:srgbClr val="000000">
                      <a:lumMod val="50000"/>
                    </a:srgbClr>
                  </a:solidFill>
                  <a:latin typeface="Segoe Light" pitchFamily="34" charset="0"/>
                </a:endParaRPr>
              </a:p>
            </p:txBody>
          </p:sp>
        </p:grpSp>
      </p:grpSp>
      <p:grpSp>
        <p:nvGrpSpPr>
          <p:cNvPr id="14" name="Group 13"/>
          <p:cNvGrpSpPr/>
          <p:nvPr/>
        </p:nvGrpSpPr>
        <p:grpSpPr>
          <a:xfrm>
            <a:off x="7637759" y="3916675"/>
            <a:ext cx="1243260" cy="924279"/>
            <a:chOff x="10472563" y="1213017"/>
            <a:chExt cx="1691640" cy="1257618"/>
          </a:xfrm>
        </p:grpSpPr>
        <p:sp>
          <p:nvSpPr>
            <p:cNvPr id="15" name="Rectangle 14"/>
            <p:cNvSpPr/>
            <p:nvPr/>
          </p:nvSpPr>
          <p:spPr bwMode="auto">
            <a:xfrm>
              <a:off x="10472563" y="1213017"/>
              <a:ext cx="1691640" cy="1257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7525" rIns="0"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Machine Learning</a:t>
              </a:r>
            </a:p>
          </p:txBody>
        </p:sp>
        <p:pic>
          <p:nvPicPr>
            <p:cNvPr id="16" name="Picture 15"/>
            <p:cNvPicPr>
              <a:picLocks noChangeAspect="1"/>
            </p:cNvPicPr>
            <p:nvPr/>
          </p:nvPicPr>
          <p:blipFill rotWithShape="1">
            <a:blip r:embed="rId5">
              <a:biLevel thresh="25000"/>
              <a:extLst>
                <a:ext uri="{28A0092B-C50C-407E-A947-70E740481C1C}">
                  <a14:useLocalDpi xmlns:a14="http://schemas.microsoft.com/office/drawing/2010/main" val="0"/>
                </a:ext>
              </a:extLst>
            </a:blip>
            <a:srcRect t="-1492" r="46488"/>
            <a:stretch/>
          </p:blipFill>
          <p:spPr>
            <a:xfrm>
              <a:off x="11095061" y="1582282"/>
              <a:ext cx="446643" cy="423565"/>
            </a:xfrm>
            <a:prstGeom prst="rect">
              <a:avLst/>
            </a:prstGeom>
          </p:spPr>
        </p:pic>
      </p:grpSp>
      <p:sp>
        <p:nvSpPr>
          <p:cNvPr id="341" name="Rectangle 340"/>
          <p:cNvSpPr/>
          <p:nvPr/>
        </p:nvSpPr>
        <p:spPr bwMode="auto">
          <a:xfrm>
            <a:off x="3127141" y="3912740"/>
            <a:ext cx="1243260" cy="9242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b" anchorCtr="0" forceAA="0" compatLnSpc="1">
            <a:prstTxWarp prst="textNoShape">
              <a:avLst/>
            </a:prstTxWarp>
            <a:noAutofit/>
          </a:bodyPr>
          <a:lstStyle/>
          <a:p>
            <a:pPr algn="ctr" defTabSz="685252" fontAlgn="base">
              <a:lnSpc>
                <a:spcPct val="90000"/>
              </a:lnSpc>
              <a:spcBef>
                <a:spcPct val="0"/>
              </a:spcBef>
              <a:spcAft>
                <a:spcPct val="0"/>
              </a:spcAft>
            </a:pPr>
            <a:r>
              <a:rPr lang="en-US" sz="1027" dirty="0">
                <a:gradFill>
                  <a:gsLst>
                    <a:gs pos="0">
                      <a:srgbClr val="FFFFFF"/>
                    </a:gs>
                    <a:gs pos="100000">
                      <a:srgbClr val="FFFFFF"/>
                    </a:gs>
                  </a:gsLst>
                  <a:lin ang="5400000" scaled="0"/>
                </a:gradFill>
                <a:ea typeface="Segoe UI" pitchFamily="34" charset="0"/>
                <a:cs typeface="Segoe UI" pitchFamily="34" charset="0"/>
              </a:rPr>
              <a:t>  ETL</a:t>
            </a:r>
          </a:p>
        </p:txBody>
      </p:sp>
      <p:sp>
        <p:nvSpPr>
          <p:cNvPr id="3" name="TextBox 2"/>
          <p:cNvSpPr txBox="1"/>
          <p:nvPr/>
        </p:nvSpPr>
        <p:spPr>
          <a:xfrm>
            <a:off x="3878614" y="2808477"/>
            <a:ext cx="1152268" cy="470805"/>
          </a:xfrm>
          <a:prstGeom prst="rect">
            <a:avLst/>
          </a:prstGeom>
          <a:noFill/>
        </p:spPr>
        <p:txBody>
          <a:bodyPr wrap="square" lIns="137102" tIns="109682" rIns="137102" bIns="109682" rtlCol="0">
            <a:spAutoFit/>
          </a:bodyPr>
          <a:lstStyle/>
          <a:p>
            <a:pPr algn="ctr" defTabSz="685475">
              <a:lnSpc>
                <a:spcPct val="90000"/>
              </a:lnSpc>
              <a:spcAft>
                <a:spcPts val="450"/>
              </a:spcAft>
            </a:pPr>
            <a:r>
              <a:rPr lang="en-US" b="1" dirty="0">
                <a:solidFill>
                  <a:schemeClr val="bg1"/>
                </a:solidFill>
              </a:rPr>
              <a:t>DATA</a:t>
            </a:r>
          </a:p>
        </p:txBody>
      </p:sp>
      <p:sp>
        <p:nvSpPr>
          <p:cNvPr id="348" name="icon GEARS"/>
          <p:cNvSpPr>
            <a:spLocks noEditPoints="1"/>
          </p:cNvSpPr>
          <p:nvPr/>
        </p:nvSpPr>
        <p:spPr bwMode="auto">
          <a:xfrm>
            <a:off x="3631307" y="4167293"/>
            <a:ext cx="407062" cy="320252"/>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1"/>
          </a:solidFill>
          <a:ln>
            <a:noFill/>
          </a:ln>
          <a:extLst/>
        </p:spPr>
        <p:txBody>
          <a:bodyPr/>
          <a:lstStyle/>
          <a:p>
            <a:pPr defTabSz="685344"/>
            <a:endParaRPr lang="en-US" sz="1377">
              <a:solidFill>
                <a:srgbClr val="000000"/>
              </a:solidFill>
            </a:endParaRPr>
          </a:p>
        </p:txBody>
      </p:sp>
      <p:grpSp>
        <p:nvGrpSpPr>
          <p:cNvPr id="6" name="Group 5"/>
          <p:cNvGrpSpPr/>
          <p:nvPr/>
        </p:nvGrpSpPr>
        <p:grpSpPr>
          <a:xfrm>
            <a:off x="812368" y="2033901"/>
            <a:ext cx="2146085" cy="1188878"/>
            <a:chOff x="1096257" y="2681618"/>
            <a:chExt cx="2918824" cy="1616957"/>
          </a:xfrm>
        </p:grpSpPr>
        <p:sp>
          <p:nvSpPr>
            <p:cNvPr id="55" name="Rectangle 54"/>
            <p:cNvSpPr/>
            <p:nvPr/>
          </p:nvSpPr>
          <p:spPr bwMode="auto">
            <a:xfrm>
              <a:off x="1096257" y="2681618"/>
              <a:ext cx="2918823" cy="3726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7203" rIns="67203" bIns="67203" numCol="1" spcCol="0" rtlCol="0" fromWordArt="0" anchor="t" anchorCtr="0" forceAA="0" compatLnSpc="1">
              <a:prstTxWarp prst="textNoShape">
                <a:avLst/>
              </a:prstTxWarp>
              <a:noAutofit/>
            </a:bodyPr>
            <a:lstStyle/>
            <a:p>
              <a:pPr defTabSz="685252" fontAlgn="base">
                <a:lnSpc>
                  <a:spcPct val="90000"/>
                </a:lnSpc>
                <a:spcBef>
                  <a:spcPct val="0"/>
                </a:spcBef>
                <a:spcAft>
                  <a:spcPct val="0"/>
                </a:spcAft>
              </a:pPr>
              <a:r>
                <a:rPr lang="en-US" sz="1200" b="1" u="sng" dirty="0">
                  <a:gradFill>
                    <a:gsLst>
                      <a:gs pos="0">
                        <a:srgbClr val="107C10"/>
                      </a:gs>
                      <a:gs pos="100000">
                        <a:srgbClr val="107C10"/>
                      </a:gs>
                    </a:gsLst>
                    <a:lin ang="5400000" scaled="0"/>
                  </a:gradFill>
                  <a:ea typeface="Segoe UI" pitchFamily="34" charset="0"/>
                  <a:cs typeface="Segoe UI" pitchFamily="34" charset="0"/>
                </a:rPr>
                <a:t>BUSINESS ANALYST TOOLS</a:t>
              </a:r>
            </a:p>
          </p:txBody>
        </p:sp>
        <p:grpSp>
          <p:nvGrpSpPr>
            <p:cNvPr id="58" name="Group 57"/>
            <p:cNvGrpSpPr/>
            <p:nvPr/>
          </p:nvGrpSpPr>
          <p:grpSpPr>
            <a:xfrm>
              <a:off x="1111560" y="3198614"/>
              <a:ext cx="2903521" cy="410242"/>
              <a:chOff x="480907" y="2967373"/>
              <a:chExt cx="2903933" cy="410301"/>
            </a:xfrm>
          </p:grpSpPr>
          <p:sp>
            <p:nvSpPr>
              <p:cNvPr id="304" name="Freeform 25"/>
              <p:cNvSpPr>
                <a:spLocks noChangeAspect="1" noEditPoints="1"/>
              </p:cNvSpPr>
              <p:nvPr/>
            </p:nvSpPr>
            <p:spPr bwMode="black">
              <a:xfrm>
                <a:off x="480907" y="2967373"/>
                <a:ext cx="413066" cy="410301"/>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217346"/>
              </a:solidFill>
              <a:ln>
                <a:noFill/>
              </a:ln>
              <a:extLst/>
            </p:spPr>
            <p:txBody>
              <a:bodyPr vert="horz" wrap="square" lIns="67203" tIns="33601" rIns="67203" bIns="33601" numCol="1" anchor="t" anchorCtr="0" compatLnSpc="1">
                <a:prstTxWarp prst="textNoShape">
                  <a:avLst/>
                </a:prstTxWarp>
              </a:bodyPr>
              <a:lstStyle/>
              <a:p>
                <a:pPr defTabSz="685450"/>
                <a:endParaRPr lang="en-US" sz="1175">
                  <a:solidFill>
                    <a:srgbClr val="107C10"/>
                  </a:solidFill>
                </a:endParaRPr>
              </a:p>
            </p:txBody>
          </p:sp>
          <p:sp>
            <p:nvSpPr>
              <p:cNvPr id="340" name="Rectangle 339"/>
              <p:cNvSpPr/>
              <p:nvPr/>
            </p:nvSpPr>
            <p:spPr bwMode="auto">
              <a:xfrm>
                <a:off x="927024" y="2984396"/>
                <a:ext cx="2457816" cy="376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t" anchorCtr="0" forceAA="0" compatLnSpc="1">
                <a:prstTxWarp prst="textNoShape">
                  <a:avLst/>
                </a:prstTxWarp>
                <a:noAutofit/>
              </a:bodyPr>
              <a:lstStyle/>
              <a:p>
                <a:pPr defTabSz="685252" fontAlgn="base">
                  <a:lnSpc>
                    <a:spcPct val="90000"/>
                  </a:lnSpc>
                  <a:spcBef>
                    <a:spcPct val="0"/>
                  </a:spcBef>
                  <a:spcAft>
                    <a:spcPct val="0"/>
                  </a:spcAft>
                </a:pPr>
                <a:r>
                  <a:rPr lang="en-US" sz="1027" dirty="0">
                    <a:solidFill>
                      <a:schemeClr val="bg1"/>
                    </a:solidFill>
                    <a:ea typeface="Segoe UI" pitchFamily="34" charset="0"/>
                    <a:cs typeface="Segoe UI" pitchFamily="34" charset="0"/>
                  </a:rPr>
                  <a:t>Excel</a:t>
                </a:r>
                <a:br>
                  <a:rPr lang="en-US" sz="1027" dirty="0">
                    <a:solidFill>
                      <a:schemeClr val="bg1"/>
                    </a:solidFill>
                    <a:ea typeface="Segoe UI" pitchFamily="34" charset="0"/>
                    <a:cs typeface="Segoe UI" pitchFamily="34" charset="0"/>
                  </a:rPr>
                </a:br>
                <a:endParaRPr lang="en-US" sz="1027" dirty="0">
                  <a:solidFill>
                    <a:schemeClr val="bg1"/>
                  </a:solidFill>
                  <a:ea typeface="Segoe UI" pitchFamily="34" charset="0"/>
                  <a:cs typeface="Segoe UI" pitchFamily="34" charset="0"/>
                </a:endParaRPr>
              </a:p>
            </p:txBody>
          </p:sp>
        </p:grpSp>
        <p:grpSp>
          <p:nvGrpSpPr>
            <p:cNvPr id="64" name="Group 63"/>
            <p:cNvGrpSpPr/>
            <p:nvPr/>
          </p:nvGrpSpPr>
          <p:grpSpPr>
            <a:xfrm>
              <a:off x="1111085" y="3824338"/>
              <a:ext cx="2274259" cy="474237"/>
              <a:chOff x="480907" y="3593986"/>
              <a:chExt cx="2274582" cy="474304"/>
            </a:xfrm>
          </p:grpSpPr>
          <p:sp>
            <p:nvSpPr>
              <p:cNvPr id="342" name="Rectangle 341"/>
              <p:cNvSpPr/>
              <p:nvPr/>
            </p:nvSpPr>
            <p:spPr bwMode="auto">
              <a:xfrm>
                <a:off x="927024" y="3649544"/>
                <a:ext cx="1828465" cy="4187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t" anchorCtr="0" forceAA="0" compatLnSpc="1">
                <a:prstTxWarp prst="textNoShape">
                  <a:avLst/>
                </a:prstTxWarp>
                <a:noAutofit/>
              </a:bodyPr>
              <a:lstStyle/>
              <a:p>
                <a:pPr defTabSz="685252" fontAlgn="base">
                  <a:lnSpc>
                    <a:spcPct val="90000"/>
                  </a:lnSpc>
                  <a:spcBef>
                    <a:spcPct val="0"/>
                  </a:spcBef>
                  <a:spcAft>
                    <a:spcPct val="0"/>
                  </a:spcAft>
                </a:pPr>
                <a:r>
                  <a:rPr lang="en-US" sz="1027" dirty="0">
                    <a:solidFill>
                      <a:schemeClr val="bg1"/>
                    </a:solidFill>
                    <a:ea typeface="Segoe UI" pitchFamily="34" charset="0"/>
                    <a:cs typeface="Segoe UI" pitchFamily="34" charset="0"/>
                  </a:rPr>
                  <a:t>Power BI Designer</a:t>
                </a:r>
              </a:p>
            </p:txBody>
          </p:sp>
          <p:pic>
            <p:nvPicPr>
              <p:cNvPr id="349" name="Picture 3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907" y="3593986"/>
                <a:ext cx="442331" cy="419692"/>
              </a:xfrm>
              <a:prstGeom prst="rect">
                <a:avLst/>
              </a:prstGeom>
            </p:spPr>
          </p:pic>
        </p:grpSp>
      </p:grpSp>
      <p:grpSp>
        <p:nvGrpSpPr>
          <p:cNvPr id="50" name="Group 49"/>
          <p:cNvGrpSpPr/>
          <p:nvPr/>
        </p:nvGrpSpPr>
        <p:grpSpPr>
          <a:xfrm>
            <a:off x="5916623" y="2033901"/>
            <a:ext cx="2716483" cy="1636831"/>
            <a:chOff x="8153551" y="2636767"/>
            <a:chExt cx="3694606" cy="2226204"/>
          </a:xfrm>
        </p:grpSpPr>
        <p:sp>
          <p:nvSpPr>
            <p:cNvPr id="76" name="Rectangle 75"/>
            <p:cNvSpPr/>
            <p:nvPr/>
          </p:nvSpPr>
          <p:spPr bwMode="auto">
            <a:xfrm>
              <a:off x="8153551" y="2636767"/>
              <a:ext cx="3694606" cy="398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7203" rIns="67203" bIns="67203" numCol="1" spcCol="0" rtlCol="0" fromWordArt="0" anchor="t" anchorCtr="0" forceAA="0" compatLnSpc="1">
              <a:prstTxWarp prst="textNoShape">
                <a:avLst/>
              </a:prstTxWarp>
              <a:noAutofit/>
            </a:bodyPr>
            <a:lstStyle/>
            <a:p>
              <a:pPr defTabSz="685252" fontAlgn="base">
                <a:lnSpc>
                  <a:spcPct val="90000"/>
                </a:lnSpc>
                <a:spcBef>
                  <a:spcPct val="0"/>
                </a:spcBef>
                <a:spcAft>
                  <a:spcPct val="0"/>
                </a:spcAft>
              </a:pPr>
              <a:r>
                <a:rPr lang="en-US" sz="1200" b="1" u="sng" dirty="0">
                  <a:gradFill>
                    <a:gsLst>
                      <a:gs pos="0">
                        <a:srgbClr val="0078D7"/>
                      </a:gs>
                      <a:gs pos="100000">
                        <a:srgbClr val="0078D7"/>
                      </a:gs>
                    </a:gsLst>
                    <a:lin ang="5400000" scaled="0"/>
                  </a:gradFill>
                  <a:ea typeface="Segoe UI" pitchFamily="34" charset="0"/>
                  <a:cs typeface="Segoe UI" pitchFamily="34" charset="0"/>
                </a:rPr>
                <a:t>IT PRO AND DEVELOPMENT TOOLS</a:t>
              </a:r>
            </a:p>
          </p:txBody>
        </p:sp>
        <p:grpSp>
          <p:nvGrpSpPr>
            <p:cNvPr id="59" name="Group 58"/>
            <p:cNvGrpSpPr/>
            <p:nvPr/>
          </p:nvGrpSpPr>
          <p:grpSpPr>
            <a:xfrm>
              <a:off x="8223018" y="3142961"/>
              <a:ext cx="2944590" cy="391657"/>
              <a:chOff x="7607473" y="2843097"/>
              <a:chExt cx="2945008" cy="391712"/>
            </a:xfrm>
          </p:grpSpPr>
          <p:sp>
            <p:nvSpPr>
              <p:cNvPr id="351" name="Freeform 39"/>
              <p:cNvSpPr>
                <a:spLocks noEditPoints="1"/>
              </p:cNvSpPr>
              <p:nvPr/>
            </p:nvSpPr>
            <p:spPr bwMode="auto">
              <a:xfrm>
                <a:off x="7607473" y="2892690"/>
                <a:ext cx="291410" cy="292526"/>
              </a:xfrm>
              <a:custGeom>
                <a:avLst/>
                <a:gdLst>
                  <a:gd name="T0" fmla="*/ 261 w 261"/>
                  <a:gd name="T1" fmla="*/ 211 h 262"/>
                  <a:gd name="T2" fmla="*/ 137 w 261"/>
                  <a:gd name="T3" fmla="*/ 262 h 262"/>
                  <a:gd name="T4" fmla="*/ 137 w 261"/>
                  <a:gd name="T5" fmla="*/ 109 h 262"/>
                  <a:gd name="T6" fmla="*/ 261 w 261"/>
                  <a:gd name="T7" fmla="*/ 57 h 262"/>
                  <a:gd name="T8" fmla="*/ 261 w 261"/>
                  <a:gd name="T9" fmla="*/ 211 h 262"/>
                  <a:gd name="T10" fmla="*/ 261 w 261"/>
                  <a:gd name="T11" fmla="*/ 211 h 262"/>
                  <a:gd name="T12" fmla="*/ 261 w 261"/>
                  <a:gd name="T13" fmla="*/ 211 h 262"/>
                  <a:gd name="T14" fmla="*/ 123 w 261"/>
                  <a:gd name="T15" fmla="*/ 109 h 262"/>
                  <a:gd name="T16" fmla="*/ 0 w 261"/>
                  <a:gd name="T17" fmla="*/ 57 h 262"/>
                  <a:gd name="T18" fmla="*/ 0 w 261"/>
                  <a:gd name="T19" fmla="*/ 211 h 262"/>
                  <a:gd name="T20" fmla="*/ 123 w 261"/>
                  <a:gd name="T21" fmla="*/ 262 h 262"/>
                  <a:gd name="T22" fmla="*/ 123 w 261"/>
                  <a:gd name="T23" fmla="*/ 109 h 262"/>
                  <a:gd name="T24" fmla="*/ 123 w 261"/>
                  <a:gd name="T25" fmla="*/ 109 h 262"/>
                  <a:gd name="T26" fmla="*/ 123 w 261"/>
                  <a:gd name="T27" fmla="*/ 109 h 262"/>
                  <a:gd name="T28" fmla="*/ 130 w 261"/>
                  <a:gd name="T29" fmla="*/ 0 h 262"/>
                  <a:gd name="T30" fmla="*/ 0 w 261"/>
                  <a:gd name="T31" fmla="*/ 47 h 262"/>
                  <a:gd name="T32" fmla="*/ 130 w 261"/>
                  <a:gd name="T33" fmla="*/ 99 h 262"/>
                  <a:gd name="T34" fmla="*/ 261 w 261"/>
                  <a:gd name="T35" fmla="*/ 47 h 262"/>
                  <a:gd name="T36" fmla="*/ 130 w 261"/>
                  <a:gd name="T37" fmla="*/ 0 h 262"/>
                  <a:gd name="T38" fmla="*/ 130 w 261"/>
                  <a:gd name="T39" fmla="*/ 0 h 262"/>
                  <a:gd name="T40" fmla="*/ 130 w 261"/>
                  <a:gd name="T4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62">
                    <a:moveTo>
                      <a:pt x="261" y="211"/>
                    </a:moveTo>
                    <a:lnTo>
                      <a:pt x="137" y="262"/>
                    </a:lnTo>
                    <a:lnTo>
                      <a:pt x="137" y="109"/>
                    </a:lnTo>
                    <a:lnTo>
                      <a:pt x="261" y="57"/>
                    </a:lnTo>
                    <a:lnTo>
                      <a:pt x="261" y="211"/>
                    </a:lnTo>
                    <a:lnTo>
                      <a:pt x="261" y="211"/>
                    </a:lnTo>
                    <a:lnTo>
                      <a:pt x="261" y="211"/>
                    </a:lnTo>
                    <a:close/>
                    <a:moveTo>
                      <a:pt x="123" y="109"/>
                    </a:moveTo>
                    <a:lnTo>
                      <a:pt x="0" y="57"/>
                    </a:lnTo>
                    <a:lnTo>
                      <a:pt x="0" y="211"/>
                    </a:lnTo>
                    <a:lnTo>
                      <a:pt x="123" y="262"/>
                    </a:lnTo>
                    <a:lnTo>
                      <a:pt x="123" y="109"/>
                    </a:lnTo>
                    <a:lnTo>
                      <a:pt x="123" y="109"/>
                    </a:lnTo>
                    <a:lnTo>
                      <a:pt x="123" y="109"/>
                    </a:lnTo>
                    <a:close/>
                    <a:moveTo>
                      <a:pt x="130" y="0"/>
                    </a:moveTo>
                    <a:lnTo>
                      <a:pt x="0" y="47"/>
                    </a:lnTo>
                    <a:lnTo>
                      <a:pt x="130" y="99"/>
                    </a:lnTo>
                    <a:lnTo>
                      <a:pt x="261" y="47"/>
                    </a:lnTo>
                    <a:lnTo>
                      <a:pt x="130" y="0"/>
                    </a:lnTo>
                    <a:lnTo>
                      <a:pt x="130" y="0"/>
                    </a:lnTo>
                    <a:lnTo>
                      <a:pt x="130" y="0"/>
                    </a:lnTo>
                    <a:close/>
                  </a:path>
                </a:pathLst>
              </a:custGeom>
              <a:solidFill>
                <a:schemeClr val="tx2"/>
              </a:solidFill>
              <a:ln>
                <a:noFill/>
              </a:ln>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sp>
            <p:nvSpPr>
              <p:cNvPr id="352" name="Rectangle 351"/>
              <p:cNvSpPr/>
              <p:nvPr/>
            </p:nvSpPr>
            <p:spPr bwMode="auto">
              <a:xfrm>
                <a:off x="7903340" y="2843097"/>
                <a:ext cx="2649141"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solidFill>
                      <a:schemeClr val="bg1"/>
                    </a:solidFill>
                    <a:ea typeface="Segoe UI" pitchFamily="34" charset="0"/>
                    <a:cs typeface="Segoe UI" pitchFamily="34" charset="0"/>
                  </a:rPr>
                  <a:t>SQL Server Analysis Services </a:t>
                </a:r>
              </a:p>
            </p:txBody>
          </p:sp>
        </p:grpSp>
        <p:grpSp>
          <p:nvGrpSpPr>
            <p:cNvPr id="60" name="Group 59"/>
            <p:cNvGrpSpPr/>
            <p:nvPr/>
          </p:nvGrpSpPr>
          <p:grpSpPr>
            <a:xfrm>
              <a:off x="8273317" y="3802194"/>
              <a:ext cx="2995648" cy="391657"/>
              <a:chOff x="7657778" y="3514965"/>
              <a:chExt cx="2996073" cy="391712"/>
            </a:xfrm>
          </p:grpSpPr>
          <p:sp>
            <p:nvSpPr>
              <p:cNvPr id="354" name="Freeform 30"/>
              <p:cNvSpPr>
                <a:spLocks noEditPoints="1"/>
              </p:cNvSpPr>
              <p:nvPr/>
            </p:nvSpPr>
            <p:spPr bwMode="auto">
              <a:xfrm>
                <a:off x="7657778" y="3565881"/>
                <a:ext cx="228535" cy="292526"/>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tx2"/>
              </a:solidFill>
              <a:ln>
                <a:noFill/>
              </a:ln>
              <a:extLst/>
            </p:spPr>
            <p:txBody>
              <a:bodyPr vert="horz" wrap="square" lIns="67185" tIns="33592" rIns="67185" bIns="33592" numCol="1" anchor="t" anchorCtr="0" compatLnSpc="1">
                <a:prstTxWarp prst="textNoShape">
                  <a:avLst/>
                </a:prstTxWarp>
              </a:bodyPr>
              <a:lstStyle/>
              <a:p>
                <a:pPr defTabSz="658065">
                  <a:defRPr/>
                </a:pPr>
                <a:r>
                  <a:rPr lang="en-US" sz="1221" kern="0" dirty="0">
                    <a:solidFill>
                      <a:srgbClr val="000000"/>
                    </a:solidFill>
                    <a:ea typeface="MS PGothic" charset="0"/>
                  </a:rPr>
                  <a:t> </a:t>
                </a:r>
              </a:p>
            </p:txBody>
          </p:sp>
          <p:sp>
            <p:nvSpPr>
              <p:cNvPr id="355" name="Rectangle 354"/>
              <p:cNvSpPr/>
              <p:nvPr/>
            </p:nvSpPr>
            <p:spPr bwMode="auto">
              <a:xfrm>
                <a:off x="7903341" y="3514965"/>
                <a:ext cx="2750510"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solidFill>
                      <a:schemeClr val="bg1"/>
                    </a:solidFill>
                    <a:ea typeface="Segoe UI" pitchFamily="34" charset="0"/>
                    <a:cs typeface="Segoe UI" pitchFamily="34" charset="0"/>
                  </a:rPr>
                  <a:t>SQL Server Reporting Services</a:t>
                </a:r>
              </a:p>
            </p:txBody>
          </p:sp>
        </p:grpSp>
        <p:grpSp>
          <p:nvGrpSpPr>
            <p:cNvPr id="63" name="Group 62"/>
            <p:cNvGrpSpPr/>
            <p:nvPr/>
          </p:nvGrpSpPr>
          <p:grpSpPr>
            <a:xfrm>
              <a:off x="8168661" y="4461427"/>
              <a:ext cx="2603574" cy="401544"/>
              <a:chOff x="7553108" y="4163115"/>
              <a:chExt cx="2603943" cy="401601"/>
            </a:xfrm>
          </p:grpSpPr>
          <p:grpSp>
            <p:nvGrpSpPr>
              <p:cNvPr id="357" name="Group 48"/>
              <p:cNvGrpSpPr>
                <a:grpSpLocks noChangeAspect="1"/>
              </p:cNvGrpSpPr>
              <p:nvPr/>
            </p:nvGrpSpPr>
            <p:grpSpPr bwMode="auto">
              <a:xfrm>
                <a:off x="7553108" y="4163115"/>
                <a:ext cx="394446" cy="305971"/>
                <a:chOff x="5926" y="2415"/>
                <a:chExt cx="321" cy="249"/>
              </a:xfrm>
              <a:solidFill>
                <a:srgbClr val="0078D7"/>
              </a:solidFill>
            </p:grpSpPr>
            <p:sp>
              <p:nvSpPr>
                <p:cNvPr id="359" name="Freeform 49"/>
                <p:cNvSpPr>
                  <a:spLocks/>
                </p:cNvSpPr>
                <p:nvPr/>
              </p:nvSpPr>
              <p:spPr bwMode="auto">
                <a:xfrm>
                  <a:off x="5940" y="2564"/>
                  <a:ext cx="292" cy="100"/>
                </a:xfrm>
                <a:custGeom>
                  <a:avLst/>
                  <a:gdLst>
                    <a:gd name="T0" fmla="*/ 2090 w 2090"/>
                    <a:gd name="T1" fmla="*/ 0 h 719"/>
                    <a:gd name="T2" fmla="*/ 2090 w 2090"/>
                    <a:gd name="T3" fmla="*/ 717 h 719"/>
                    <a:gd name="T4" fmla="*/ 2062 w 2090"/>
                    <a:gd name="T5" fmla="*/ 718 h 719"/>
                    <a:gd name="T6" fmla="*/ 1476 w 2090"/>
                    <a:gd name="T7" fmla="*/ 718 h 719"/>
                    <a:gd name="T8" fmla="*/ 1432 w 2090"/>
                    <a:gd name="T9" fmla="*/ 700 h 719"/>
                    <a:gd name="T10" fmla="*/ 1201 w 2090"/>
                    <a:gd name="T11" fmla="*/ 470 h 719"/>
                    <a:gd name="T12" fmla="*/ 1158 w 2090"/>
                    <a:gd name="T13" fmla="*/ 363 h 719"/>
                    <a:gd name="T14" fmla="*/ 910 w 2090"/>
                    <a:gd name="T15" fmla="*/ 161 h 719"/>
                    <a:gd name="T16" fmla="*/ 892 w 2090"/>
                    <a:gd name="T17" fmla="*/ 169 h 719"/>
                    <a:gd name="T18" fmla="*/ 1005 w 2090"/>
                    <a:gd name="T19" fmla="*/ 280 h 719"/>
                    <a:gd name="T20" fmla="*/ 1014 w 2090"/>
                    <a:gd name="T21" fmla="*/ 322 h 719"/>
                    <a:gd name="T22" fmla="*/ 920 w 2090"/>
                    <a:gd name="T23" fmla="*/ 417 h 719"/>
                    <a:gd name="T24" fmla="*/ 878 w 2090"/>
                    <a:gd name="T25" fmla="*/ 408 h 719"/>
                    <a:gd name="T26" fmla="*/ 766 w 2090"/>
                    <a:gd name="T27" fmla="*/ 294 h 719"/>
                    <a:gd name="T28" fmla="*/ 761 w 2090"/>
                    <a:gd name="T29" fmla="*/ 409 h 719"/>
                    <a:gd name="T30" fmla="*/ 956 w 2090"/>
                    <a:gd name="T31" fmla="*/ 559 h 719"/>
                    <a:gd name="T32" fmla="*/ 1076 w 2090"/>
                    <a:gd name="T33" fmla="*/ 612 h 719"/>
                    <a:gd name="T34" fmla="*/ 1182 w 2090"/>
                    <a:gd name="T35" fmla="*/ 716 h 719"/>
                    <a:gd name="T36" fmla="*/ 0 w 2090"/>
                    <a:gd name="T37" fmla="*/ 716 h 719"/>
                    <a:gd name="T38" fmla="*/ 0 w 2090"/>
                    <a:gd name="T39" fmla="*/ 0 h 719"/>
                    <a:gd name="T40" fmla="*/ 2090 w 2090"/>
                    <a:gd name="T41"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0" h="719">
                      <a:moveTo>
                        <a:pt x="2090" y="0"/>
                      </a:moveTo>
                      <a:cubicBezTo>
                        <a:pt x="2090" y="240"/>
                        <a:pt x="2090" y="478"/>
                        <a:pt x="2090" y="717"/>
                      </a:cubicBezTo>
                      <a:cubicBezTo>
                        <a:pt x="2080" y="717"/>
                        <a:pt x="2071" y="718"/>
                        <a:pt x="2062" y="718"/>
                      </a:cubicBezTo>
                      <a:cubicBezTo>
                        <a:pt x="1866" y="718"/>
                        <a:pt x="1671" y="719"/>
                        <a:pt x="1476" y="718"/>
                      </a:cubicBezTo>
                      <a:cubicBezTo>
                        <a:pt x="1461" y="717"/>
                        <a:pt x="1443" y="710"/>
                        <a:pt x="1432" y="700"/>
                      </a:cubicBezTo>
                      <a:cubicBezTo>
                        <a:pt x="1354" y="624"/>
                        <a:pt x="1278" y="546"/>
                        <a:pt x="1201" y="470"/>
                      </a:cubicBezTo>
                      <a:cubicBezTo>
                        <a:pt x="1171" y="440"/>
                        <a:pt x="1157" y="406"/>
                        <a:pt x="1158" y="363"/>
                      </a:cubicBezTo>
                      <a:cubicBezTo>
                        <a:pt x="1162" y="232"/>
                        <a:pt x="1038" y="132"/>
                        <a:pt x="910" y="161"/>
                      </a:cubicBezTo>
                      <a:cubicBezTo>
                        <a:pt x="905" y="163"/>
                        <a:pt x="901" y="166"/>
                        <a:pt x="892" y="169"/>
                      </a:cubicBezTo>
                      <a:cubicBezTo>
                        <a:pt x="931" y="208"/>
                        <a:pt x="967" y="245"/>
                        <a:pt x="1005" y="280"/>
                      </a:cubicBezTo>
                      <a:cubicBezTo>
                        <a:pt x="1019" y="293"/>
                        <a:pt x="1021" y="306"/>
                        <a:pt x="1014" y="322"/>
                      </a:cubicBezTo>
                      <a:cubicBezTo>
                        <a:pt x="996" y="366"/>
                        <a:pt x="964" y="398"/>
                        <a:pt x="920" y="417"/>
                      </a:cubicBezTo>
                      <a:cubicBezTo>
                        <a:pt x="905" y="424"/>
                        <a:pt x="892" y="422"/>
                        <a:pt x="878" y="408"/>
                      </a:cubicBezTo>
                      <a:cubicBezTo>
                        <a:pt x="843" y="370"/>
                        <a:pt x="806" y="334"/>
                        <a:pt x="766" y="294"/>
                      </a:cubicBezTo>
                      <a:cubicBezTo>
                        <a:pt x="750" y="334"/>
                        <a:pt x="751" y="372"/>
                        <a:pt x="761" y="409"/>
                      </a:cubicBezTo>
                      <a:cubicBezTo>
                        <a:pt x="785" y="499"/>
                        <a:pt x="861" y="560"/>
                        <a:pt x="956" y="559"/>
                      </a:cubicBezTo>
                      <a:cubicBezTo>
                        <a:pt x="1005" y="559"/>
                        <a:pt x="1043" y="576"/>
                        <a:pt x="1076" y="612"/>
                      </a:cubicBezTo>
                      <a:cubicBezTo>
                        <a:pt x="1108" y="646"/>
                        <a:pt x="1143" y="678"/>
                        <a:pt x="1182" y="716"/>
                      </a:cubicBezTo>
                      <a:cubicBezTo>
                        <a:pt x="783" y="716"/>
                        <a:pt x="392" y="716"/>
                        <a:pt x="0" y="716"/>
                      </a:cubicBezTo>
                      <a:cubicBezTo>
                        <a:pt x="0" y="478"/>
                        <a:pt x="0" y="240"/>
                        <a:pt x="0" y="0"/>
                      </a:cubicBezTo>
                      <a:cubicBezTo>
                        <a:pt x="696" y="0"/>
                        <a:pt x="1392" y="0"/>
                        <a:pt x="20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75"/>
                  <a:endParaRPr lang="en-US" sz="1377">
                    <a:solidFill>
                      <a:srgbClr val="505050"/>
                    </a:solidFill>
                  </a:endParaRPr>
                </a:p>
              </p:txBody>
            </p:sp>
            <p:sp>
              <p:nvSpPr>
                <p:cNvPr id="360" name="Freeform 50"/>
                <p:cNvSpPr>
                  <a:spLocks/>
                </p:cNvSpPr>
                <p:nvPr/>
              </p:nvSpPr>
              <p:spPr bwMode="auto">
                <a:xfrm>
                  <a:off x="5926" y="2473"/>
                  <a:ext cx="321" cy="75"/>
                </a:xfrm>
                <a:custGeom>
                  <a:avLst/>
                  <a:gdLst>
                    <a:gd name="T0" fmla="*/ 0 w 2295"/>
                    <a:gd name="T1" fmla="*/ 0 h 534"/>
                    <a:gd name="T2" fmla="*/ 2295 w 2295"/>
                    <a:gd name="T3" fmla="*/ 0 h 534"/>
                    <a:gd name="T4" fmla="*/ 2295 w 2295"/>
                    <a:gd name="T5" fmla="*/ 534 h 534"/>
                    <a:gd name="T6" fmla="*/ 0 w 2295"/>
                    <a:gd name="T7" fmla="*/ 534 h 534"/>
                    <a:gd name="T8" fmla="*/ 0 w 2295"/>
                    <a:gd name="T9" fmla="*/ 0 h 534"/>
                  </a:gdLst>
                  <a:ahLst/>
                  <a:cxnLst>
                    <a:cxn ang="0">
                      <a:pos x="T0" y="T1"/>
                    </a:cxn>
                    <a:cxn ang="0">
                      <a:pos x="T2" y="T3"/>
                    </a:cxn>
                    <a:cxn ang="0">
                      <a:pos x="T4" y="T5"/>
                    </a:cxn>
                    <a:cxn ang="0">
                      <a:pos x="T6" y="T7"/>
                    </a:cxn>
                    <a:cxn ang="0">
                      <a:pos x="T8" y="T9"/>
                    </a:cxn>
                  </a:cxnLst>
                  <a:rect l="0" t="0" r="r" b="b"/>
                  <a:pathLst>
                    <a:path w="2295" h="534">
                      <a:moveTo>
                        <a:pt x="0" y="0"/>
                      </a:moveTo>
                      <a:cubicBezTo>
                        <a:pt x="765" y="0"/>
                        <a:pt x="1529" y="0"/>
                        <a:pt x="2295" y="0"/>
                      </a:cubicBezTo>
                      <a:cubicBezTo>
                        <a:pt x="2295" y="179"/>
                        <a:pt x="2295" y="356"/>
                        <a:pt x="2295" y="534"/>
                      </a:cubicBezTo>
                      <a:cubicBezTo>
                        <a:pt x="1530" y="534"/>
                        <a:pt x="766" y="534"/>
                        <a:pt x="0" y="534"/>
                      </a:cubicBezTo>
                      <a:cubicBezTo>
                        <a:pt x="0" y="357"/>
                        <a:pt x="0" y="18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75"/>
                  <a:endParaRPr lang="en-US" sz="1377">
                    <a:solidFill>
                      <a:srgbClr val="505050"/>
                    </a:solidFill>
                  </a:endParaRPr>
                </a:p>
              </p:txBody>
            </p:sp>
            <p:sp>
              <p:nvSpPr>
                <p:cNvPr id="361" name="Freeform 51"/>
                <p:cNvSpPr>
                  <a:spLocks/>
                </p:cNvSpPr>
                <p:nvPr/>
              </p:nvSpPr>
              <p:spPr bwMode="auto">
                <a:xfrm>
                  <a:off x="6018" y="2415"/>
                  <a:ext cx="136" cy="42"/>
                </a:xfrm>
                <a:custGeom>
                  <a:avLst/>
                  <a:gdLst>
                    <a:gd name="T0" fmla="*/ 971 w 971"/>
                    <a:gd name="T1" fmla="*/ 300 h 300"/>
                    <a:gd name="T2" fmla="*/ 803 w 971"/>
                    <a:gd name="T3" fmla="*/ 300 h 300"/>
                    <a:gd name="T4" fmla="*/ 803 w 971"/>
                    <a:gd name="T5" fmla="*/ 225 h 300"/>
                    <a:gd name="T6" fmla="*/ 747 w 971"/>
                    <a:gd name="T7" fmla="*/ 168 h 300"/>
                    <a:gd name="T8" fmla="*/ 228 w 971"/>
                    <a:gd name="T9" fmla="*/ 167 h 300"/>
                    <a:gd name="T10" fmla="*/ 171 w 971"/>
                    <a:gd name="T11" fmla="*/ 226 h 300"/>
                    <a:gd name="T12" fmla="*/ 171 w 971"/>
                    <a:gd name="T13" fmla="*/ 300 h 300"/>
                    <a:gd name="T14" fmla="*/ 6 w 971"/>
                    <a:gd name="T15" fmla="*/ 300 h 300"/>
                    <a:gd name="T16" fmla="*/ 8 w 971"/>
                    <a:gd name="T17" fmla="*/ 130 h 300"/>
                    <a:gd name="T18" fmla="*/ 170 w 971"/>
                    <a:gd name="T19" fmla="*/ 0 h 300"/>
                    <a:gd name="T20" fmla="*/ 803 w 971"/>
                    <a:gd name="T21" fmla="*/ 0 h 300"/>
                    <a:gd name="T22" fmla="*/ 971 w 971"/>
                    <a:gd name="T23" fmla="*/ 168 h 300"/>
                    <a:gd name="T24" fmla="*/ 971 w 971"/>
                    <a:gd name="T25"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1" h="300">
                      <a:moveTo>
                        <a:pt x="971" y="300"/>
                      </a:moveTo>
                      <a:cubicBezTo>
                        <a:pt x="913" y="300"/>
                        <a:pt x="860" y="300"/>
                        <a:pt x="803" y="300"/>
                      </a:cubicBezTo>
                      <a:cubicBezTo>
                        <a:pt x="803" y="274"/>
                        <a:pt x="804" y="250"/>
                        <a:pt x="803" y="225"/>
                      </a:cubicBezTo>
                      <a:cubicBezTo>
                        <a:pt x="802" y="186"/>
                        <a:pt x="786" y="168"/>
                        <a:pt x="747" y="168"/>
                      </a:cubicBezTo>
                      <a:cubicBezTo>
                        <a:pt x="574" y="167"/>
                        <a:pt x="401" y="167"/>
                        <a:pt x="228" y="167"/>
                      </a:cubicBezTo>
                      <a:cubicBezTo>
                        <a:pt x="188" y="168"/>
                        <a:pt x="172" y="186"/>
                        <a:pt x="171" y="226"/>
                      </a:cubicBezTo>
                      <a:cubicBezTo>
                        <a:pt x="170" y="250"/>
                        <a:pt x="171" y="274"/>
                        <a:pt x="171" y="300"/>
                      </a:cubicBezTo>
                      <a:cubicBezTo>
                        <a:pt x="114" y="300"/>
                        <a:pt x="61" y="300"/>
                        <a:pt x="6" y="300"/>
                      </a:cubicBezTo>
                      <a:cubicBezTo>
                        <a:pt x="6" y="243"/>
                        <a:pt x="0" y="185"/>
                        <a:pt x="8" y="130"/>
                      </a:cubicBezTo>
                      <a:cubicBezTo>
                        <a:pt x="19" y="53"/>
                        <a:pt x="91" y="0"/>
                        <a:pt x="170" y="0"/>
                      </a:cubicBezTo>
                      <a:cubicBezTo>
                        <a:pt x="381" y="0"/>
                        <a:pt x="592" y="0"/>
                        <a:pt x="803" y="0"/>
                      </a:cubicBezTo>
                      <a:cubicBezTo>
                        <a:pt x="898" y="0"/>
                        <a:pt x="970" y="72"/>
                        <a:pt x="971" y="168"/>
                      </a:cubicBezTo>
                      <a:cubicBezTo>
                        <a:pt x="971" y="211"/>
                        <a:pt x="971" y="254"/>
                        <a:pt x="971"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85475"/>
                  <a:endParaRPr lang="en-US" sz="1377">
                    <a:solidFill>
                      <a:srgbClr val="505050"/>
                    </a:solidFill>
                  </a:endParaRPr>
                </a:p>
              </p:txBody>
            </p:sp>
          </p:grpSp>
          <p:sp>
            <p:nvSpPr>
              <p:cNvPr id="358" name="Rectangle 357"/>
              <p:cNvSpPr/>
              <p:nvPr/>
            </p:nvSpPr>
            <p:spPr bwMode="auto">
              <a:xfrm>
                <a:off x="7903340" y="4173004"/>
                <a:ext cx="2253711"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solidFill>
                      <a:schemeClr val="bg1"/>
                    </a:solidFill>
                    <a:ea typeface="Segoe UI" pitchFamily="34" charset="0"/>
                    <a:cs typeface="Segoe UI" pitchFamily="34" charset="0"/>
                  </a:rPr>
                  <a:t>SQL Server Data Tools</a:t>
                </a:r>
              </a:p>
            </p:txBody>
          </p:sp>
        </p:grpSp>
      </p:grpSp>
      <p:grpSp>
        <p:nvGrpSpPr>
          <p:cNvPr id="4" name="Group 3"/>
          <p:cNvGrpSpPr/>
          <p:nvPr/>
        </p:nvGrpSpPr>
        <p:grpSpPr>
          <a:xfrm>
            <a:off x="113452" y="823741"/>
            <a:ext cx="8833317" cy="919228"/>
            <a:chOff x="154302" y="1072730"/>
            <a:chExt cx="12013925" cy="1250214"/>
          </a:xfrm>
        </p:grpSpPr>
        <p:sp>
          <p:nvSpPr>
            <p:cNvPr id="108" name="Rectangle 107"/>
            <p:cNvSpPr/>
            <p:nvPr/>
          </p:nvSpPr>
          <p:spPr bwMode="auto">
            <a:xfrm>
              <a:off x="1553139" y="1223827"/>
              <a:ext cx="10615088" cy="10991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25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13"/>
            <p:cNvSpPr>
              <a:spLocks/>
            </p:cNvSpPr>
            <p:nvPr/>
          </p:nvSpPr>
          <p:spPr bwMode="auto">
            <a:xfrm flipH="1">
              <a:off x="372428" y="1072730"/>
              <a:ext cx="2258610" cy="125021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4"/>
            </a:solidFill>
            <a:ln>
              <a:noFill/>
            </a:ln>
          </p:spPr>
          <p:txBody>
            <a:bodyPr vert="horz" wrap="square" lIns="67222" tIns="33611" rIns="67222" bIns="33611" numCol="1" anchor="t" anchorCtr="0" compatLnSpc="1">
              <a:prstTxWarp prst="textNoShape">
                <a:avLst/>
              </a:prstTxWarp>
            </a:bodyPr>
            <a:lstStyle/>
            <a:p>
              <a:pPr defTabSz="685674"/>
              <a:endParaRPr lang="en-US" sz="1350">
                <a:solidFill>
                  <a:srgbClr val="505050"/>
                </a:solidFill>
              </a:endParaRPr>
            </a:p>
          </p:txBody>
        </p:sp>
        <p:sp>
          <p:nvSpPr>
            <p:cNvPr id="363" name="Freeform 13"/>
            <p:cNvSpPr>
              <a:spLocks/>
            </p:cNvSpPr>
            <p:nvPr/>
          </p:nvSpPr>
          <p:spPr bwMode="auto">
            <a:xfrm flipH="1">
              <a:off x="154302" y="1624962"/>
              <a:ext cx="1260958" cy="69798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95000"/>
              </a:schemeClr>
            </a:solidFill>
            <a:ln>
              <a:noFill/>
            </a:ln>
          </p:spPr>
          <p:txBody>
            <a:bodyPr vert="horz" wrap="square" lIns="67222" tIns="33611" rIns="67222" bIns="33611" numCol="1" anchor="t" anchorCtr="0" compatLnSpc="1">
              <a:prstTxWarp prst="textNoShape">
                <a:avLst/>
              </a:prstTxWarp>
            </a:bodyPr>
            <a:lstStyle/>
            <a:p>
              <a:pPr defTabSz="685674"/>
              <a:endParaRPr lang="en-US" sz="1350">
                <a:solidFill>
                  <a:srgbClr val="505050"/>
                </a:solidFill>
              </a:endParaRPr>
            </a:p>
          </p:txBody>
        </p:sp>
        <p:grpSp>
          <p:nvGrpSpPr>
            <p:cNvPr id="54" name="Group 53"/>
            <p:cNvGrpSpPr/>
            <p:nvPr/>
          </p:nvGrpSpPr>
          <p:grpSpPr>
            <a:xfrm>
              <a:off x="7269279" y="1530275"/>
              <a:ext cx="989742" cy="715839"/>
              <a:chOff x="6212903" y="1555725"/>
              <a:chExt cx="989882" cy="715941"/>
            </a:xfrm>
          </p:grpSpPr>
          <p:sp>
            <p:nvSpPr>
              <p:cNvPr id="80" name="Freeform 30"/>
              <p:cNvSpPr>
                <a:spLocks noEditPoints="1"/>
              </p:cNvSpPr>
              <p:nvPr/>
            </p:nvSpPr>
            <p:spPr bwMode="auto">
              <a:xfrm>
                <a:off x="6550037" y="1555725"/>
                <a:ext cx="228535" cy="292526"/>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accent4"/>
              </a:solidFill>
              <a:ln>
                <a:noFill/>
              </a:ln>
              <a:extLst/>
            </p:spPr>
            <p:txBody>
              <a:bodyPr vert="horz" wrap="square" lIns="67185" tIns="33592" rIns="67185" bIns="33592" numCol="1" anchor="t" anchorCtr="0" compatLnSpc="1">
                <a:prstTxWarp prst="textNoShape">
                  <a:avLst/>
                </a:prstTxWarp>
              </a:bodyPr>
              <a:lstStyle/>
              <a:p>
                <a:pPr defTabSz="658065">
                  <a:defRPr/>
                </a:pPr>
                <a:endParaRPr lang="en-US" sz="1221" kern="0">
                  <a:solidFill>
                    <a:srgbClr val="000000"/>
                  </a:solidFill>
                  <a:ea typeface="MS PGothic" charset="0"/>
                </a:endParaRPr>
              </a:p>
            </p:txBody>
          </p:sp>
          <p:sp>
            <p:nvSpPr>
              <p:cNvPr id="82" name="Rectangle 81"/>
              <p:cNvSpPr/>
              <p:nvPr/>
            </p:nvSpPr>
            <p:spPr bwMode="auto">
              <a:xfrm>
                <a:off x="6212903" y="1879954"/>
                <a:ext cx="989882"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gradFill>
                      <a:gsLst>
                        <a:gs pos="0">
                          <a:srgbClr val="5C2D91"/>
                        </a:gs>
                        <a:gs pos="100000">
                          <a:srgbClr val="5C2D91"/>
                        </a:gs>
                      </a:gsLst>
                      <a:lin ang="5400000" scaled="0"/>
                    </a:gradFill>
                    <a:ea typeface="Segoe UI" pitchFamily="34" charset="0"/>
                    <a:cs typeface="Segoe UI" pitchFamily="34" charset="0"/>
                  </a:rPr>
                  <a:t>Reports</a:t>
                </a:r>
              </a:p>
            </p:txBody>
          </p:sp>
        </p:grpSp>
        <p:grpSp>
          <p:nvGrpSpPr>
            <p:cNvPr id="56" name="Group 55"/>
            <p:cNvGrpSpPr/>
            <p:nvPr/>
          </p:nvGrpSpPr>
          <p:grpSpPr>
            <a:xfrm>
              <a:off x="5925929" y="1512578"/>
              <a:ext cx="1313720" cy="733537"/>
              <a:chOff x="4961147" y="1538025"/>
              <a:chExt cx="1313907" cy="733641"/>
            </a:xfrm>
          </p:grpSpPr>
          <p:sp>
            <p:nvSpPr>
              <p:cNvPr id="83" name="Rectangle 82"/>
              <p:cNvSpPr/>
              <p:nvPr/>
            </p:nvSpPr>
            <p:spPr bwMode="auto">
              <a:xfrm>
                <a:off x="4961147" y="1879954"/>
                <a:ext cx="1313907"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gradFill>
                      <a:gsLst>
                        <a:gs pos="0">
                          <a:srgbClr val="5C2D91"/>
                        </a:gs>
                        <a:gs pos="100000">
                          <a:srgbClr val="5C2D91"/>
                        </a:gs>
                      </a:gsLst>
                      <a:lin ang="5400000" scaled="0"/>
                    </a:gradFill>
                    <a:ea typeface="Segoe UI" pitchFamily="34" charset="0"/>
                    <a:cs typeface="Segoe UI" pitchFamily="34" charset="0"/>
                  </a:rPr>
                  <a:t>Dashboards</a:t>
                </a:r>
              </a:p>
            </p:txBody>
          </p:sp>
          <p:sp>
            <p:nvSpPr>
              <p:cNvPr id="87" name="Freeform 86"/>
              <p:cNvSpPr/>
              <p:nvPr>
                <p:custDataLst>
                  <p:tags r:id="rId2"/>
                </p:custDataLst>
              </p:nvPr>
            </p:nvSpPr>
            <p:spPr>
              <a:xfrm>
                <a:off x="5409029" y="1538025"/>
                <a:ext cx="368383" cy="327926"/>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chemeClr val="accent4"/>
              </a:solidFill>
              <a:ln w="19050" cap="flat" cmpd="sng" algn="ctr">
                <a:noFill/>
                <a:prstDash val="solid"/>
              </a:ln>
              <a:effectLst/>
            </p:spPr>
            <p:txBody>
              <a:bodyPr lIns="67185" tIns="33592" rIns="67185" bIns="33592" rtlCol="0" anchor="ctr"/>
              <a:lstStyle/>
              <a:p>
                <a:pPr algn="ctr" defTabSz="671384">
                  <a:defRPr/>
                </a:pPr>
                <a:endParaRPr lang="en-US" sz="1323" kern="0">
                  <a:solidFill>
                    <a:sysClr val="window" lastClr="FFFFFF"/>
                  </a:solidFill>
                  <a:latin typeface="Arial"/>
                  <a:ea typeface="MS PGothic" charset="0"/>
                </a:endParaRPr>
              </a:p>
            </p:txBody>
          </p:sp>
        </p:grpSp>
        <p:grpSp>
          <p:nvGrpSpPr>
            <p:cNvPr id="53" name="Group 52"/>
            <p:cNvGrpSpPr/>
            <p:nvPr/>
          </p:nvGrpSpPr>
          <p:grpSpPr>
            <a:xfrm>
              <a:off x="9216084" y="1512578"/>
              <a:ext cx="932843" cy="743801"/>
              <a:chOff x="7259169" y="1527759"/>
              <a:chExt cx="932975" cy="743907"/>
            </a:xfrm>
          </p:grpSpPr>
          <p:sp>
            <p:nvSpPr>
              <p:cNvPr id="85" name="Rectangle 84"/>
              <p:cNvSpPr/>
              <p:nvPr/>
            </p:nvSpPr>
            <p:spPr bwMode="auto">
              <a:xfrm>
                <a:off x="7259169" y="1879954"/>
                <a:ext cx="932975"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gradFill>
                      <a:gsLst>
                        <a:gs pos="0">
                          <a:srgbClr val="5C2D91"/>
                        </a:gs>
                        <a:gs pos="100000">
                          <a:srgbClr val="5C2D91"/>
                        </a:gs>
                      </a:gsLst>
                      <a:lin ang="5400000" scaled="0"/>
                    </a:gradFill>
                    <a:ea typeface="Segoe UI" pitchFamily="34" charset="0"/>
                    <a:cs typeface="Segoe UI" pitchFamily="34" charset="0"/>
                  </a:rPr>
                  <a:t>Mobile</a:t>
                </a:r>
              </a:p>
            </p:txBody>
          </p:sp>
          <p:grpSp>
            <p:nvGrpSpPr>
              <p:cNvPr id="89" name="Group 88"/>
              <p:cNvGrpSpPr/>
              <p:nvPr/>
            </p:nvGrpSpPr>
            <p:grpSpPr>
              <a:xfrm>
                <a:off x="7469028" y="1527759"/>
                <a:ext cx="336977" cy="348459"/>
                <a:chOff x="8956950" y="6712183"/>
                <a:chExt cx="473871" cy="490017"/>
              </a:xfrm>
              <a:solidFill>
                <a:schemeClr val="accent4"/>
              </a:solidFill>
            </p:grpSpPr>
            <p:sp>
              <p:nvSpPr>
                <p:cNvPr id="90" name="Freeform 61"/>
                <p:cNvSpPr>
                  <a:spLocks/>
                </p:cNvSpPr>
                <p:nvPr/>
              </p:nvSpPr>
              <p:spPr bwMode="black">
                <a:xfrm rot="10800000">
                  <a:off x="9187150" y="6712183"/>
                  <a:ext cx="243671" cy="42222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67185" tIns="33592" rIns="67185" bIns="33592" numCol="1" anchor="t" anchorCtr="0" compatLnSpc="1">
                  <a:prstTxWarp prst="textNoShape">
                    <a:avLst/>
                  </a:prstTxWarp>
                </a:bodyPr>
                <a:lstStyle/>
                <a:p>
                  <a:pPr defTabSz="671294">
                    <a:defRPr/>
                  </a:pPr>
                  <a:endParaRPr lang="en-US" sz="649" kern="0" dirty="0">
                    <a:solidFill>
                      <a:srgbClr val="FFFFFF"/>
                    </a:solidFill>
                    <a:ea typeface="MS PGothic" charset="0"/>
                  </a:endParaRPr>
                </a:p>
              </p:txBody>
            </p:sp>
            <p:sp>
              <p:nvSpPr>
                <p:cNvPr id="91" name="Freeform 90"/>
                <p:cNvSpPr/>
                <p:nvPr>
                  <p:custDataLst>
                    <p:tags r:id="rId1"/>
                  </p:custDataLst>
                </p:nvPr>
              </p:nvSpPr>
              <p:spPr>
                <a:xfrm>
                  <a:off x="9220948" y="6834193"/>
                  <a:ext cx="161766" cy="198023"/>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grpFill/>
                <a:ln w="19050" cap="flat" cmpd="sng" algn="ctr">
                  <a:noFill/>
                  <a:prstDash val="solid"/>
                </a:ln>
                <a:effectLst/>
              </p:spPr>
              <p:txBody>
                <a:bodyPr lIns="67185" tIns="33592" rIns="67185" bIns="33592" rtlCol="0" anchor="ctr"/>
                <a:lstStyle/>
                <a:p>
                  <a:pPr algn="ctr" defTabSz="671180">
                    <a:defRPr/>
                  </a:pPr>
                  <a:endParaRPr lang="en-US" sz="1293" kern="0">
                    <a:solidFill>
                      <a:sysClr val="window" lastClr="FFFFFF"/>
                    </a:solidFill>
                    <a:latin typeface="Arial"/>
                    <a:ea typeface="MS PGothic" charset="0"/>
                  </a:endParaRPr>
                </a:p>
              </p:txBody>
            </p:sp>
            <p:sp>
              <p:nvSpPr>
                <p:cNvPr id="92" name="Freeform 11"/>
                <p:cNvSpPr>
                  <a:spLocks/>
                </p:cNvSpPr>
                <p:nvPr/>
              </p:nvSpPr>
              <p:spPr bwMode="auto">
                <a:xfrm rot="2742356">
                  <a:off x="8995093" y="6931724"/>
                  <a:ext cx="232333" cy="308620"/>
                </a:xfrm>
                <a:custGeom>
                  <a:avLst/>
                  <a:gdLst>
                    <a:gd name="T0" fmla="*/ 976 w 1130"/>
                    <a:gd name="T1" fmla="*/ 663 h 1502"/>
                    <a:gd name="T2" fmla="*/ 609 w 1130"/>
                    <a:gd name="T3" fmla="*/ 626 h 1502"/>
                    <a:gd name="T4" fmla="*/ 595 w 1130"/>
                    <a:gd name="T5" fmla="*/ 98 h 1502"/>
                    <a:gd name="T6" fmla="*/ 498 w 1130"/>
                    <a:gd name="T7" fmla="*/ 0 h 1502"/>
                    <a:gd name="T8" fmla="*/ 423 w 1130"/>
                    <a:gd name="T9" fmla="*/ 98 h 1502"/>
                    <a:gd name="T10" fmla="*/ 423 w 1130"/>
                    <a:gd name="T11" fmla="*/ 839 h 1502"/>
                    <a:gd name="T12" fmla="*/ 279 w 1130"/>
                    <a:gd name="T13" fmla="*/ 677 h 1502"/>
                    <a:gd name="T14" fmla="*/ 51 w 1130"/>
                    <a:gd name="T15" fmla="*/ 631 h 1502"/>
                    <a:gd name="T16" fmla="*/ 130 w 1130"/>
                    <a:gd name="T17" fmla="*/ 784 h 1502"/>
                    <a:gd name="T18" fmla="*/ 516 w 1130"/>
                    <a:gd name="T19" fmla="*/ 1340 h 1502"/>
                    <a:gd name="T20" fmla="*/ 581 w 1130"/>
                    <a:gd name="T21" fmla="*/ 1423 h 1502"/>
                    <a:gd name="T22" fmla="*/ 623 w 1130"/>
                    <a:gd name="T23" fmla="*/ 1456 h 1502"/>
                    <a:gd name="T24" fmla="*/ 781 w 1130"/>
                    <a:gd name="T25" fmla="*/ 1502 h 1502"/>
                    <a:gd name="T26" fmla="*/ 1079 w 1130"/>
                    <a:gd name="T27" fmla="*/ 1229 h 1502"/>
                    <a:gd name="T28" fmla="*/ 1079 w 1130"/>
                    <a:gd name="T29" fmla="*/ 1215 h 1502"/>
                    <a:gd name="T30" fmla="*/ 1130 w 1130"/>
                    <a:gd name="T31" fmla="*/ 779 h 1502"/>
                    <a:gd name="T32" fmla="*/ 976 w 1130"/>
                    <a:gd name="T33" fmla="*/ 66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0" h="1502">
                      <a:moveTo>
                        <a:pt x="976" y="663"/>
                      </a:moveTo>
                      <a:cubicBezTo>
                        <a:pt x="609" y="626"/>
                        <a:pt x="609" y="626"/>
                        <a:pt x="609" y="626"/>
                      </a:cubicBezTo>
                      <a:cubicBezTo>
                        <a:pt x="609" y="450"/>
                        <a:pt x="595" y="274"/>
                        <a:pt x="595" y="98"/>
                      </a:cubicBezTo>
                      <a:cubicBezTo>
                        <a:pt x="595" y="47"/>
                        <a:pt x="549" y="0"/>
                        <a:pt x="498" y="0"/>
                      </a:cubicBezTo>
                      <a:cubicBezTo>
                        <a:pt x="442" y="0"/>
                        <a:pt x="423" y="47"/>
                        <a:pt x="423" y="98"/>
                      </a:cubicBezTo>
                      <a:cubicBezTo>
                        <a:pt x="423" y="329"/>
                        <a:pt x="423" y="608"/>
                        <a:pt x="423" y="839"/>
                      </a:cubicBezTo>
                      <a:cubicBezTo>
                        <a:pt x="395" y="798"/>
                        <a:pt x="279" y="677"/>
                        <a:pt x="279" y="677"/>
                      </a:cubicBezTo>
                      <a:cubicBezTo>
                        <a:pt x="242" y="626"/>
                        <a:pt x="112" y="594"/>
                        <a:pt x="51" y="631"/>
                      </a:cubicBezTo>
                      <a:cubicBezTo>
                        <a:pt x="0" y="659"/>
                        <a:pt x="93" y="733"/>
                        <a:pt x="130" y="784"/>
                      </a:cubicBezTo>
                      <a:cubicBezTo>
                        <a:pt x="270" y="969"/>
                        <a:pt x="377" y="1155"/>
                        <a:pt x="516" y="1340"/>
                      </a:cubicBezTo>
                      <a:cubicBezTo>
                        <a:pt x="535" y="1372"/>
                        <a:pt x="553" y="1400"/>
                        <a:pt x="581" y="1423"/>
                      </a:cubicBezTo>
                      <a:cubicBezTo>
                        <a:pt x="595" y="1437"/>
                        <a:pt x="609" y="1451"/>
                        <a:pt x="623" y="1456"/>
                      </a:cubicBezTo>
                      <a:cubicBezTo>
                        <a:pt x="670" y="1484"/>
                        <a:pt x="725" y="1502"/>
                        <a:pt x="781" y="1502"/>
                      </a:cubicBezTo>
                      <a:cubicBezTo>
                        <a:pt x="939" y="1502"/>
                        <a:pt x="1065" y="1382"/>
                        <a:pt x="1079" y="1229"/>
                      </a:cubicBezTo>
                      <a:cubicBezTo>
                        <a:pt x="1079" y="1224"/>
                        <a:pt x="1079" y="1220"/>
                        <a:pt x="1079" y="1215"/>
                      </a:cubicBezTo>
                      <a:cubicBezTo>
                        <a:pt x="1130" y="779"/>
                        <a:pt x="1130" y="779"/>
                        <a:pt x="1130" y="779"/>
                      </a:cubicBezTo>
                      <a:cubicBezTo>
                        <a:pt x="1130" y="724"/>
                        <a:pt x="1032" y="663"/>
                        <a:pt x="976" y="663"/>
                      </a:cubicBezTo>
                      <a:close/>
                    </a:path>
                  </a:pathLst>
                </a:custGeom>
                <a:grpFill/>
                <a:ln>
                  <a:noFill/>
                </a:ln>
              </p:spPr>
              <p:txBody>
                <a:bodyPr vert="horz" wrap="square" lIns="67203" tIns="33601" rIns="67203" bIns="33601" numCol="1" anchor="t" anchorCtr="0" compatLnSpc="1">
                  <a:prstTxWarp prst="textNoShape">
                    <a:avLst/>
                  </a:prstTxWarp>
                </a:bodyPr>
                <a:lstStyle/>
                <a:p>
                  <a:pPr defTabSz="685450"/>
                  <a:endParaRPr lang="en-US" sz="1324">
                    <a:solidFill>
                      <a:srgbClr val="505050"/>
                    </a:solidFill>
                  </a:endParaRPr>
                </a:p>
              </p:txBody>
            </p:sp>
          </p:grpSp>
        </p:grpSp>
        <p:sp>
          <p:nvSpPr>
            <p:cNvPr id="111" name="Rectangle 110"/>
            <p:cNvSpPr/>
            <p:nvPr/>
          </p:nvSpPr>
          <p:spPr bwMode="auto">
            <a:xfrm>
              <a:off x="2358579" y="1270967"/>
              <a:ext cx="4129754" cy="398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7203" rIns="67203" bIns="67203" numCol="1" spcCol="0" rtlCol="0" fromWordArt="0" anchor="t" anchorCtr="0" forceAA="0" compatLnSpc="1">
              <a:prstTxWarp prst="textNoShape">
                <a:avLst/>
              </a:prstTxWarp>
              <a:noAutofit/>
            </a:bodyPr>
            <a:lstStyle/>
            <a:p>
              <a:pPr defTabSz="685252" fontAlgn="base">
                <a:lnSpc>
                  <a:spcPct val="90000"/>
                </a:lnSpc>
                <a:spcBef>
                  <a:spcPct val="0"/>
                </a:spcBef>
                <a:spcAft>
                  <a:spcPct val="0"/>
                </a:spcAft>
              </a:pPr>
              <a:r>
                <a:rPr lang="en-US" sz="1200" b="1" u="sng" dirty="0">
                  <a:gradFill>
                    <a:gsLst>
                      <a:gs pos="0">
                        <a:srgbClr val="5C2D91"/>
                      </a:gs>
                      <a:gs pos="100000">
                        <a:srgbClr val="5C2D91"/>
                      </a:gs>
                    </a:gsLst>
                    <a:lin ang="5400000" scaled="0"/>
                  </a:gradFill>
                  <a:ea typeface="Segoe UI" pitchFamily="34" charset="0"/>
                  <a:cs typeface="Segoe UI" pitchFamily="34" charset="0"/>
                </a:rPr>
                <a:t>DELIVERY AND CONSUMPTION</a:t>
              </a:r>
            </a:p>
          </p:txBody>
        </p:sp>
        <p:sp>
          <p:nvSpPr>
            <p:cNvPr id="112" name="Rectangle 111"/>
            <p:cNvSpPr/>
            <p:nvPr/>
          </p:nvSpPr>
          <p:spPr bwMode="auto">
            <a:xfrm>
              <a:off x="3767966" y="1736644"/>
              <a:ext cx="2199675" cy="551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dirty="0">
                  <a:gradFill>
                    <a:gsLst>
                      <a:gs pos="0">
                        <a:srgbClr val="5C2D91"/>
                      </a:gs>
                      <a:gs pos="100000">
                        <a:srgbClr val="5C2D91"/>
                      </a:gs>
                    </a:gsLst>
                    <a:lin ang="5400000" scaled="0"/>
                  </a:gradFill>
                  <a:ea typeface="Segoe UI" pitchFamily="34" charset="0"/>
                  <a:cs typeface="Segoe UI" pitchFamily="34" charset="0"/>
                </a:rPr>
                <a:t>Power BI</a:t>
              </a:r>
              <a:endParaRPr lang="en-US" sz="1027" dirty="0">
                <a:gradFill>
                  <a:gsLst>
                    <a:gs pos="0">
                      <a:srgbClr val="5C2D91"/>
                    </a:gs>
                    <a:gs pos="100000">
                      <a:srgbClr val="5C2D91"/>
                    </a:gs>
                  </a:gsLst>
                  <a:lin ang="5400000" scaled="0"/>
                </a:gradFill>
                <a:ea typeface="Segoe UI" pitchFamily="34" charset="0"/>
                <a:cs typeface="Segoe UI" pitchFamily="34" charset="0"/>
              </a:endParaRPr>
            </a:p>
          </p:txBody>
        </p:sp>
        <p:grpSp>
          <p:nvGrpSpPr>
            <p:cNvPr id="49" name="Group 48"/>
            <p:cNvGrpSpPr/>
            <p:nvPr/>
          </p:nvGrpSpPr>
          <p:grpSpPr>
            <a:xfrm>
              <a:off x="10216988" y="1513882"/>
              <a:ext cx="738891" cy="715002"/>
              <a:chOff x="8286817" y="1556563"/>
              <a:chExt cx="738996" cy="715103"/>
            </a:xfrm>
          </p:grpSpPr>
          <p:sp>
            <p:nvSpPr>
              <p:cNvPr id="93" name="icon GEARS"/>
              <p:cNvSpPr>
                <a:spLocks noEditPoints="1"/>
              </p:cNvSpPr>
              <p:nvPr/>
            </p:nvSpPr>
            <p:spPr bwMode="auto">
              <a:xfrm>
                <a:off x="8474889" y="1556563"/>
                <a:ext cx="362852" cy="290851"/>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4"/>
              </a:solidFill>
              <a:ln>
                <a:noFill/>
              </a:ln>
              <a:extLst/>
            </p:spPr>
            <p:txBody>
              <a:bodyPr/>
              <a:lstStyle/>
              <a:p>
                <a:pPr defTabSz="685344"/>
                <a:endParaRPr lang="en-US" sz="1377">
                  <a:solidFill>
                    <a:srgbClr val="000000"/>
                  </a:solidFill>
                </a:endParaRPr>
              </a:p>
            </p:txBody>
          </p:sp>
          <p:sp>
            <p:nvSpPr>
              <p:cNvPr id="94" name="Rectangle 93"/>
              <p:cNvSpPr/>
              <p:nvPr/>
            </p:nvSpPr>
            <p:spPr bwMode="auto">
              <a:xfrm>
                <a:off x="8286817" y="1879954"/>
                <a:ext cx="738996" cy="3917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gradFill>
                      <a:gsLst>
                        <a:gs pos="0">
                          <a:srgbClr val="5C2D91"/>
                        </a:gs>
                        <a:gs pos="100000">
                          <a:srgbClr val="5C2D91"/>
                        </a:gs>
                      </a:gsLst>
                      <a:lin ang="5400000" scaled="0"/>
                    </a:gradFill>
                    <a:ea typeface="Segoe UI" pitchFamily="34" charset="0"/>
                    <a:cs typeface="Segoe UI" pitchFamily="34" charset="0"/>
                  </a:rPr>
                  <a:t>APIs</a:t>
                </a:r>
              </a:p>
            </p:txBody>
          </p:sp>
        </p:grpSp>
        <p:grpSp>
          <p:nvGrpSpPr>
            <p:cNvPr id="5" name="Group 4"/>
            <p:cNvGrpSpPr/>
            <p:nvPr/>
          </p:nvGrpSpPr>
          <p:grpSpPr>
            <a:xfrm>
              <a:off x="8385924" y="1494117"/>
              <a:ext cx="932843" cy="759406"/>
              <a:chOff x="8366426" y="1477566"/>
              <a:chExt cx="914635" cy="744583"/>
            </a:xfrm>
          </p:grpSpPr>
          <p:sp>
            <p:nvSpPr>
              <p:cNvPr id="330" name="Freeform 25"/>
              <p:cNvSpPr>
                <a:spLocks noChangeAspect="1" noEditPoints="1"/>
              </p:cNvSpPr>
              <p:nvPr/>
            </p:nvSpPr>
            <p:spPr bwMode="black">
              <a:xfrm>
                <a:off x="8517891" y="1477566"/>
                <a:ext cx="333103" cy="330872"/>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5C2D91"/>
              </a:solidFill>
              <a:ln>
                <a:noFill/>
              </a:ln>
              <a:extLst/>
            </p:spPr>
            <p:txBody>
              <a:bodyPr vert="horz" wrap="square" lIns="67203" tIns="33601" rIns="67203" bIns="33601" numCol="1" anchor="t" anchorCtr="0" compatLnSpc="1">
                <a:prstTxWarp prst="textNoShape">
                  <a:avLst/>
                </a:prstTxWarp>
              </a:bodyPr>
              <a:lstStyle/>
              <a:p>
                <a:pPr defTabSz="685450"/>
                <a:endParaRPr lang="en-US" sz="1175" dirty="0">
                  <a:solidFill>
                    <a:srgbClr val="107C10"/>
                  </a:solidFill>
                </a:endParaRPr>
              </a:p>
            </p:txBody>
          </p:sp>
          <p:sp>
            <p:nvSpPr>
              <p:cNvPr id="331" name="Rectangle 330"/>
              <p:cNvSpPr/>
              <p:nvPr/>
            </p:nvSpPr>
            <p:spPr bwMode="auto">
              <a:xfrm>
                <a:off x="8366426" y="1838137"/>
                <a:ext cx="914635" cy="384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56" tIns="67222" rIns="107556" bIns="67222" numCol="1" spcCol="0" rtlCol="0" fromWordArt="0" anchor="ctr" anchorCtr="0" forceAA="0" compatLnSpc="1">
                <a:prstTxWarp prst="textNoShape">
                  <a:avLst/>
                </a:prstTxWarp>
                <a:noAutofit/>
              </a:bodyPr>
              <a:lstStyle/>
              <a:p>
                <a:pPr defTabSz="685252" fontAlgn="base">
                  <a:lnSpc>
                    <a:spcPct val="90000"/>
                  </a:lnSpc>
                  <a:spcBef>
                    <a:spcPct val="0"/>
                  </a:spcBef>
                  <a:spcAft>
                    <a:spcPct val="0"/>
                  </a:spcAft>
                </a:pPr>
                <a:r>
                  <a:rPr lang="en-US" sz="1027" dirty="0">
                    <a:gradFill>
                      <a:gsLst>
                        <a:gs pos="0">
                          <a:srgbClr val="5C2D91"/>
                        </a:gs>
                        <a:gs pos="100000">
                          <a:srgbClr val="5C2D91"/>
                        </a:gs>
                      </a:gsLst>
                      <a:lin ang="5400000" scaled="0"/>
                    </a:gradFill>
                    <a:ea typeface="Segoe UI" pitchFamily="34" charset="0"/>
                    <a:cs typeface="Segoe UI" pitchFamily="34" charset="0"/>
                  </a:rPr>
                  <a:t>Excel</a:t>
                </a:r>
              </a:p>
            </p:txBody>
          </p:sp>
        </p:grpSp>
      </p:grpSp>
    </p:spTree>
    <p:extLst>
      <p:ext uri="{BB962C8B-B14F-4D97-AF65-F5344CB8AC3E}">
        <p14:creationId xmlns:p14="http://schemas.microsoft.com/office/powerpoint/2010/main" val="673031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services overview</a:t>
            </a:r>
            <a:endParaRPr lang="en-US" dirty="0"/>
          </a:p>
        </p:txBody>
      </p:sp>
    </p:spTree>
    <p:extLst>
      <p:ext uri="{BB962C8B-B14F-4D97-AF65-F5344CB8AC3E}">
        <p14:creationId xmlns:p14="http://schemas.microsoft.com/office/powerpoint/2010/main" val="353705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landscape</a:t>
            </a:r>
            <a:endParaRPr lang="nl-B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428" y="1111059"/>
            <a:ext cx="3285574" cy="2464181"/>
          </a:xfrm>
          <a:prstGeom prst="rect">
            <a:avLst/>
          </a:prstGeom>
        </p:spPr>
      </p:pic>
      <p:grpSp>
        <p:nvGrpSpPr>
          <p:cNvPr id="6" name="Group 5"/>
          <p:cNvGrpSpPr/>
          <p:nvPr/>
        </p:nvGrpSpPr>
        <p:grpSpPr>
          <a:xfrm>
            <a:off x="2743200" y="2343150"/>
            <a:ext cx="4994216" cy="2669046"/>
            <a:chOff x="838200" y="742950"/>
            <a:chExt cx="6899216" cy="426924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42950"/>
              <a:ext cx="6899216" cy="4269246"/>
            </a:xfrm>
            <a:prstGeom prst="rect">
              <a:avLst/>
            </a:prstGeom>
          </p:spPr>
        </p:pic>
        <p:sp>
          <p:nvSpPr>
            <p:cNvPr id="5" name="Rectangle 4"/>
            <p:cNvSpPr/>
            <p:nvPr/>
          </p:nvSpPr>
          <p:spPr>
            <a:xfrm>
              <a:off x="1524000" y="971550"/>
              <a:ext cx="3048000" cy="76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477" y="742950"/>
            <a:ext cx="3955045" cy="28469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95" y="1752079"/>
            <a:ext cx="2529706" cy="169442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3112" y="1018692"/>
            <a:ext cx="5521779" cy="3437428"/>
          </a:xfrm>
          <a:prstGeom prst="rect">
            <a:avLst/>
          </a:prstGeom>
        </p:spPr>
      </p:pic>
    </p:spTree>
    <p:extLst>
      <p:ext uri="{BB962C8B-B14F-4D97-AF65-F5344CB8AC3E}">
        <p14:creationId xmlns:p14="http://schemas.microsoft.com/office/powerpoint/2010/main" val="47635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10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1000"/>
                            </p:stCondLst>
                            <p:childTnLst>
                              <p:par>
                                <p:cTn id="13" presetID="10" presetClass="entr" presetSubtype="0" fill="hold" nodeType="afterEffect">
                                  <p:stCondLst>
                                    <p:cond delay="10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1500"/>
                            </p:stCondLst>
                            <p:childTnLst>
                              <p:par>
                                <p:cTn id="17" presetID="10" presetClass="entr" presetSubtype="0" fill="hold" nodeType="afterEffect">
                                  <p:stCondLst>
                                    <p:cond delay="10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32000"/>
                            </p:stCondLst>
                            <p:childTnLst>
                              <p:par>
                                <p:cTn id="21" presetID="10" presetClass="entr" presetSubtype="0" fill="hold" nodeType="afterEffect">
                                  <p:stCondLst>
                                    <p:cond delay="100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02550" y="731"/>
            <a:ext cx="8940802" cy="514204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5485" y="731"/>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dirty="0" smtClean="0">
                <a:gradFill>
                  <a:gsLst>
                    <a:gs pos="0">
                      <a:schemeClr val="bg1"/>
                    </a:gs>
                    <a:gs pos="100000">
                      <a:schemeClr val="bg1"/>
                    </a:gs>
                  </a:gsLst>
                  <a:lin ang="5400000" scaled="1"/>
                </a:gradFill>
              </a:rPr>
              <a:t>Unlock your Excel </a:t>
            </a:r>
            <a:r>
              <a:rPr lang="en-US" dirty="0">
                <a:gradFill>
                  <a:gsLst>
                    <a:gs pos="0">
                      <a:schemeClr val="bg1"/>
                    </a:gs>
                    <a:gs pos="100000">
                      <a:schemeClr val="bg1"/>
                    </a:gs>
                  </a:gsLst>
                  <a:lin ang="5400000" scaled="1"/>
                </a:gradFill>
              </a:rPr>
              <a:t>data</a:t>
            </a:r>
            <a:br>
              <a:rPr lang="en-US" dirty="0">
                <a:gradFill>
                  <a:gsLst>
                    <a:gs pos="0">
                      <a:schemeClr val="bg1"/>
                    </a:gs>
                    <a:gs pos="100000">
                      <a:schemeClr val="bg1"/>
                    </a:gs>
                  </a:gsLst>
                  <a:lin ang="5400000" scaled="1"/>
                </a:gradFill>
              </a:rPr>
            </a:br>
            <a:r>
              <a:rPr lang="en-US" sz="2059" dirty="0">
                <a:gradFill>
                  <a:gsLst>
                    <a:gs pos="0">
                      <a:schemeClr val="bg1"/>
                    </a:gs>
                    <a:gs pos="100000">
                      <a:schemeClr val="bg1"/>
                    </a:gs>
                  </a:gsLst>
                  <a:lin ang="5400000" scaled="1"/>
                </a:gradFill>
              </a:rPr>
              <a:t>Publish your Excel workbooks to Power BI </a:t>
            </a:r>
            <a:endParaRPr lang="en-US" sz="2352" dirty="0">
              <a:gradFill>
                <a:gsLst>
                  <a:gs pos="0">
                    <a:schemeClr val="bg1"/>
                  </a:gs>
                  <a:gs pos="100000">
                    <a:schemeClr val="bg1"/>
                  </a:gs>
                </a:gsLst>
                <a:lin ang="5400000" scaled="1"/>
              </a:gradFill>
            </a:endParaRPr>
          </a:p>
        </p:txBody>
      </p:sp>
      <p:sp>
        <p:nvSpPr>
          <p:cNvPr id="34" name="Freeform 5"/>
          <p:cNvSpPr>
            <a:spLocks noEditPoints="1"/>
          </p:cNvSpPr>
          <p:nvPr/>
        </p:nvSpPr>
        <p:spPr bwMode="auto">
          <a:xfrm>
            <a:off x="282044" y="398463"/>
            <a:ext cx="1933171" cy="784917"/>
          </a:xfrm>
          <a:custGeom>
            <a:avLst/>
            <a:gdLst>
              <a:gd name="T0" fmla="*/ 179 w 273"/>
              <a:gd name="T1" fmla="*/ 58 h 120"/>
              <a:gd name="T2" fmla="*/ 165 w 273"/>
              <a:gd name="T3" fmla="*/ 76 h 120"/>
              <a:gd name="T4" fmla="*/ 160 w 273"/>
              <a:gd name="T5" fmla="*/ 81 h 120"/>
              <a:gd name="T6" fmla="*/ 180 w 273"/>
              <a:gd name="T7" fmla="*/ 39 h 120"/>
              <a:gd name="T8" fmla="*/ 165 w 273"/>
              <a:gd name="T9" fmla="*/ 58 h 120"/>
              <a:gd name="T10" fmla="*/ 197 w 273"/>
              <a:gd name="T11" fmla="*/ 69 h 120"/>
              <a:gd name="T12" fmla="*/ 199 w 273"/>
              <a:gd name="T13" fmla="*/ 66 h 120"/>
              <a:gd name="T14" fmla="*/ 197 w 273"/>
              <a:gd name="T15" fmla="*/ 64 h 120"/>
              <a:gd name="T16" fmla="*/ 194 w 273"/>
              <a:gd name="T17" fmla="*/ 66 h 120"/>
              <a:gd name="T18" fmla="*/ 215 w 273"/>
              <a:gd name="T19" fmla="*/ 77 h 120"/>
              <a:gd name="T20" fmla="*/ 233 w 273"/>
              <a:gd name="T21" fmla="*/ 76 h 120"/>
              <a:gd name="T22" fmla="*/ 234 w 273"/>
              <a:gd name="T23" fmla="*/ 56 h 120"/>
              <a:gd name="T24" fmla="*/ 273 w 273"/>
              <a:gd name="T25" fmla="*/ 37 h 120"/>
              <a:gd name="T26" fmla="*/ 273 w 273"/>
              <a:gd name="T27" fmla="*/ 81 h 120"/>
              <a:gd name="T28" fmla="*/ 118 w 273"/>
              <a:gd name="T29" fmla="*/ 104 h 120"/>
              <a:gd name="T30" fmla="*/ 70 w 273"/>
              <a:gd name="T31" fmla="*/ 106 h 120"/>
              <a:gd name="T32" fmla="*/ 0 w 273"/>
              <a:gd name="T33" fmla="*/ 12 h 120"/>
              <a:gd name="T34" fmla="*/ 75 w 273"/>
              <a:gd name="T35" fmla="*/ 12 h 120"/>
              <a:gd name="T36" fmla="*/ 50 w 273"/>
              <a:gd name="T37" fmla="*/ 82 h 120"/>
              <a:gd name="T38" fmla="*/ 39 w 273"/>
              <a:gd name="T39" fmla="*/ 37 h 120"/>
              <a:gd name="T40" fmla="*/ 18 w 273"/>
              <a:gd name="T41" fmla="*/ 38 h 120"/>
              <a:gd name="T42" fmla="*/ 26 w 273"/>
              <a:gd name="T43" fmla="*/ 80 h 120"/>
              <a:gd name="T44" fmla="*/ 50 w 273"/>
              <a:gd name="T45" fmla="*/ 82 h 120"/>
              <a:gd name="T46" fmla="*/ 70 w 273"/>
              <a:gd name="T47" fmla="*/ 24 h 120"/>
              <a:gd name="T48" fmla="*/ 70 w 273"/>
              <a:gd name="T49" fmla="*/ 34 h 120"/>
              <a:gd name="T50" fmla="*/ 80 w 273"/>
              <a:gd name="T51" fmla="*/ 49 h 120"/>
              <a:gd name="T52" fmla="*/ 80 w 273"/>
              <a:gd name="T53" fmla="*/ 55 h 120"/>
              <a:gd name="T54" fmla="*/ 70 w 273"/>
              <a:gd name="T55" fmla="*/ 70 h 120"/>
              <a:gd name="T56" fmla="*/ 70 w 273"/>
              <a:gd name="T57" fmla="*/ 79 h 120"/>
              <a:gd name="T58" fmla="*/ 80 w 273"/>
              <a:gd name="T59" fmla="*/ 94 h 120"/>
              <a:gd name="T60" fmla="*/ 114 w 273"/>
              <a:gd name="T61" fmla="*/ 102 h 120"/>
              <a:gd name="T62" fmla="*/ 246 w 273"/>
              <a:gd name="T63" fmla="*/ 76 h 120"/>
              <a:gd name="T64" fmla="*/ 246 w 273"/>
              <a:gd name="T65" fmla="*/ 81 h 120"/>
              <a:gd name="T66" fmla="*/ 253 w 273"/>
              <a:gd name="T67" fmla="*/ 51 h 120"/>
              <a:gd name="T68" fmla="*/ 243 w 273"/>
              <a:gd name="T69" fmla="*/ 67 h 120"/>
              <a:gd name="T70" fmla="*/ 251 w 273"/>
              <a:gd name="T71" fmla="*/ 54 h 120"/>
              <a:gd name="T72" fmla="*/ 87 w 273"/>
              <a:gd name="T73" fmla="*/ 34 h 120"/>
              <a:gd name="T74" fmla="*/ 87 w 273"/>
              <a:gd name="T75" fmla="*/ 25 h 120"/>
              <a:gd name="T76" fmla="*/ 105 w 273"/>
              <a:gd name="T77" fmla="*/ 49 h 120"/>
              <a:gd name="T78" fmla="*/ 105 w 273"/>
              <a:gd name="T79" fmla="*/ 55 h 120"/>
              <a:gd name="T80" fmla="*/ 105 w 273"/>
              <a:gd name="T81" fmla="*/ 64 h 120"/>
              <a:gd name="T82" fmla="*/ 87 w 273"/>
              <a:gd name="T83" fmla="*/ 79 h 120"/>
              <a:gd name="T84" fmla="*/ 87 w 273"/>
              <a:gd name="T85" fmla="*/ 70 h 120"/>
              <a:gd name="T86" fmla="*/ 105 w 273"/>
              <a:gd name="T87" fmla="*/ 9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3" h="120">
                <a:moveTo>
                  <a:pt x="165" y="58"/>
                </a:moveTo>
                <a:cubicBezTo>
                  <a:pt x="167" y="58"/>
                  <a:pt x="170" y="58"/>
                  <a:pt x="172" y="58"/>
                </a:cubicBezTo>
                <a:cubicBezTo>
                  <a:pt x="174" y="58"/>
                  <a:pt x="177" y="58"/>
                  <a:pt x="179" y="58"/>
                </a:cubicBezTo>
                <a:cubicBezTo>
                  <a:pt x="179" y="59"/>
                  <a:pt x="179" y="60"/>
                  <a:pt x="179" y="62"/>
                </a:cubicBezTo>
                <a:cubicBezTo>
                  <a:pt x="174" y="62"/>
                  <a:pt x="170" y="62"/>
                  <a:pt x="165" y="62"/>
                </a:cubicBezTo>
                <a:cubicBezTo>
                  <a:pt x="165" y="67"/>
                  <a:pt x="165" y="71"/>
                  <a:pt x="165" y="76"/>
                </a:cubicBezTo>
                <a:cubicBezTo>
                  <a:pt x="170" y="76"/>
                  <a:pt x="176" y="76"/>
                  <a:pt x="181" y="76"/>
                </a:cubicBezTo>
                <a:cubicBezTo>
                  <a:pt x="182" y="78"/>
                  <a:pt x="182" y="79"/>
                  <a:pt x="182" y="81"/>
                </a:cubicBezTo>
                <a:cubicBezTo>
                  <a:pt x="175" y="81"/>
                  <a:pt x="168" y="81"/>
                  <a:pt x="160" y="81"/>
                </a:cubicBezTo>
                <a:cubicBezTo>
                  <a:pt x="160" y="67"/>
                  <a:pt x="160" y="54"/>
                  <a:pt x="160" y="39"/>
                </a:cubicBezTo>
                <a:cubicBezTo>
                  <a:pt x="163" y="39"/>
                  <a:pt x="167" y="39"/>
                  <a:pt x="170" y="39"/>
                </a:cubicBezTo>
                <a:cubicBezTo>
                  <a:pt x="173" y="39"/>
                  <a:pt x="177" y="39"/>
                  <a:pt x="180" y="39"/>
                </a:cubicBezTo>
                <a:cubicBezTo>
                  <a:pt x="180" y="41"/>
                  <a:pt x="180" y="42"/>
                  <a:pt x="180" y="44"/>
                </a:cubicBezTo>
                <a:cubicBezTo>
                  <a:pt x="175" y="44"/>
                  <a:pt x="170" y="44"/>
                  <a:pt x="165" y="44"/>
                </a:cubicBezTo>
                <a:cubicBezTo>
                  <a:pt x="165" y="48"/>
                  <a:pt x="165" y="53"/>
                  <a:pt x="165" y="58"/>
                </a:cubicBezTo>
                <a:close/>
                <a:moveTo>
                  <a:pt x="184" y="81"/>
                </a:moveTo>
                <a:cubicBezTo>
                  <a:pt x="186" y="81"/>
                  <a:pt x="188" y="81"/>
                  <a:pt x="189" y="81"/>
                </a:cubicBezTo>
                <a:cubicBezTo>
                  <a:pt x="191" y="77"/>
                  <a:pt x="194" y="73"/>
                  <a:pt x="197" y="69"/>
                </a:cubicBezTo>
                <a:cubicBezTo>
                  <a:pt x="199" y="74"/>
                  <a:pt x="202" y="77"/>
                  <a:pt x="204" y="81"/>
                </a:cubicBezTo>
                <a:cubicBezTo>
                  <a:pt x="206" y="81"/>
                  <a:pt x="207" y="81"/>
                  <a:pt x="209" y="81"/>
                </a:cubicBezTo>
                <a:cubicBezTo>
                  <a:pt x="206" y="76"/>
                  <a:pt x="203" y="71"/>
                  <a:pt x="199" y="66"/>
                </a:cubicBezTo>
                <a:cubicBezTo>
                  <a:pt x="203" y="61"/>
                  <a:pt x="206" y="57"/>
                  <a:pt x="209" y="51"/>
                </a:cubicBezTo>
                <a:cubicBezTo>
                  <a:pt x="207" y="51"/>
                  <a:pt x="206" y="51"/>
                  <a:pt x="204" y="51"/>
                </a:cubicBezTo>
                <a:cubicBezTo>
                  <a:pt x="202" y="55"/>
                  <a:pt x="199" y="59"/>
                  <a:pt x="197" y="64"/>
                </a:cubicBezTo>
                <a:cubicBezTo>
                  <a:pt x="194" y="59"/>
                  <a:pt x="192" y="55"/>
                  <a:pt x="189" y="51"/>
                </a:cubicBezTo>
                <a:cubicBezTo>
                  <a:pt x="188" y="51"/>
                  <a:pt x="186" y="51"/>
                  <a:pt x="184" y="51"/>
                </a:cubicBezTo>
                <a:cubicBezTo>
                  <a:pt x="188" y="56"/>
                  <a:pt x="191" y="61"/>
                  <a:pt x="194" y="66"/>
                </a:cubicBezTo>
                <a:cubicBezTo>
                  <a:pt x="191" y="71"/>
                  <a:pt x="187" y="76"/>
                  <a:pt x="184" y="81"/>
                </a:cubicBezTo>
                <a:close/>
                <a:moveTo>
                  <a:pt x="214" y="57"/>
                </a:moveTo>
                <a:cubicBezTo>
                  <a:pt x="210" y="62"/>
                  <a:pt x="211" y="72"/>
                  <a:pt x="215" y="77"/>
                </a:cubicBezTo>
                <a:cubicBezTo>
                  <a:pt x="219" y="82"/>
                  <a:pt x="227" y="83"/>
                  <a:pt x="234" y="79"/>
                </a:cubicBezTo>
                <a:cubicBezTo>
                  <a:pt x="234" y="79"/>
                  <a:pt x="234" y="78"/>
                  <a:pt x="234" y="77"/>
                </a:cubicBezTo>
                <a:cubicBezTo>
                  <a:pt x="234" y="77"/>
                  <a:pt x="233" y="76"/>
                  <a:pt x="233" y="76"/>
                </a:cubicBezTo>
                <a:cubicBezTo>
                  <a:pt x="226" y="79"/>
                  <a:pt x="222" y="78"/>
                  <a:pt x="218" y="74"/>
                </a:cubicBezTo>
                <a:cubicBezTo>
                  <a:pt x="215" y="70"/>
                  <a:pt x="215" y="63"/>
                  <a:pt x="218" y="59"/>
                </a:cubicBezTo>
                <a:cubicBezTo>
                  <a:pt x="221" y="54"/>
                  <a:pt x="226" y="53"/>
                  <a:pt x="234" y="56"/>
                </a:cubicBezTo>
                <a:cubicBezTo>
                  <a:pt x="234" y="55"/>
                  <a:pt x="234" y="53"/>
                  <a:pt x="234" y="52"/>
                </a:cubicBezTo>
                <a:cubicBezTo>
                  <a:pt x="226" y="49"/>
                  <a:pt x="218" y="51"/>
                  <a:pt x="214" y="57"/>
                </a:cubicBezTo>
                <a:close/>
                <a:moveTo>
                  <a:pt x="273" y="37"/>
                </a:moveTo>
                <a:cubicBezTo>
                  <a:pt x="271" y="37"/>
                  <a:pt x="270" y="37"/>
                  <a:pt x="269" y="37"/>
                </a:cubicBezTo>
                <a:cubicBezTo>
                  <a:pt x="269" y="52"/>
                  <a:pt x="269" y="66"/>
                  <a:pt x="269" y="81"/>
                </a:cubicBezTo>
                <a:cubicBezTo>
                  <a:pt x="271" y="81"/>
                  <a:pt x="272" y="81"/>
                  <a:pt x="273" y="81"/>
                </a:cubicBezTo>
                <a:cubicBezTo>
                  <a:pt x="273" y="66"/>
                  <a:pt x="273" y="51"/>
                  <a:pt x="273" y="37"/>
                </a:cubicBezTo>
                <a:close/>
                <a:moveTo>
                  <a:pt x="118" y="15"/>
                </a:moveTo>
                <a:cubicBezTo>
                  <a:pt x="118" y="44"/>
                  <a:pt x="118" y="74"/>
                  <a:pt x="118" y="104"/>
                </a:cubicBezTo>
                <a:cubicBezTo>
                  <a:pt x="117" y="107"/>
                  <a:pt x="115" y="106"/>
                  <a:pt x="113" y="106"/>
                </a:cubicBezTo>
                <a:cubicBezTo>
                  <a:pt x="100" y="106"/>
                  <a:pt x="88" y="106"/>
                  <a:pt x="76" y="106"/>
                </a:cubicBezTo>
                <a:cubicBezTo>
                  <a:pt x="74" y="106"/>
                  <a:pt x="72" y="106"/>
                  <a:pt x="70" y="106"/>
                </a:cubicBezTo>
                <a:cubicBezTo>
                  <a:pt x="70" y="111"/>
                  <a:pt x="70" y="115"/>
                  <a:pt x="70" y="120"/>
                </a:cubicBezTo>
                <a:cubicBezTo>
                  <a:pt x="46" y="116"/>
                  <a:pt x="23" y="112"/>
                  <a:pt x="0" y="108"/>
                </a:cubicBezTo>
                <a:cubicBezTo>
                  <a:pt x="0" y="76"/>
                  <a:pt x="0" y="44"/>
                  <a:pt x="0" y="12"/>
                </a:cubicBezTo>
                <a:cubicBezTo>
                  <a:pt x="23" y="8"/>
                  <a:pt x="46" y="4"/>
                  <a:pt x="70" y="0"/>
                </a:cubicBezTo>
                <a:cubicBezTo>
                  <a:pt x="70" y="4"/>
                  <a:pt x="70" y="8"/>
                  <a:pt x="70" y="12"/>
                </a:cubicBezTo>
                <a:cubicBezTo>
                  <a:pt x="72" y="12"/>
                  <a:pt x="74" y="12"/>
                  <a:pt x="75" y="12"/>
                </a:cubicBezTo>
                <a:cubicBezTo>
                  <a:pt x="88" y="12"/>
                  <a:pt x="100" y="12"/>
                  <a:pt x="113" y="12"/>
                </a:cubicBezTo>
                <a:cubicBezTo>
                  <a:pt x="115" y="12"/>
                  <a:pt x="117" y="12"/>
                  <a:pt x="118" y="15"/>
                </a:cubicBezTo>
                <a:close/>
                <a:moveTo>
                  <a:pt x="50" y="82"/>
                </a:moveTo>
                <a:cubicBezTo>
                  <a:pt x="46" y="74"/>
                  <a:pt x="42" y="67"/>
                  <a:pt x="39" y="59"/>
                </a:cubicBezTo>
                <a:cubicBezTo>
                  <a:pt x="42" y="52"/>
                  <a:pt x="46" y="45"/>
                  <a:pt x="50" y="36"/>
                </a:cubicBezTo>
                <a:cubicBezTo>
                  <a:pt x="46" y="37"/>
                  <a:pt x="42" y="37"/>
                  <a:pt x="39" y="37"/>
                </a:cubicBezTo>
                <a:cubicBezTo>
                  <a:pt x="37" y="42"/>
                  <a:pt x="35" y="47"/>
                  <a:pt x="33" y="52"/>
                </a:cubicBezTo>
                <a:cubicBezTo>
                  <a:pt x="31" y="47"/>
                  <a:pt x="29" y="43"/>
                  <a:pt x="27" y="38"/>
                </a:cubicBezTo>
                <a:cubicBezTo>
                  <a:pt x="24" y="38"/>
                  <a:pt x="21" y="38"/>
                  <a:pt x="18" y="38"/>
                </a:cubicBezTo>
                <a:cubicBezTo>
                  <a:pt x="21" y="46"/>
                  <a:pt x="24" y="53"/>
                  <a:pt x="27" y="59"/>
                </a:cubicBezTo>
                <a:cubicBezTo>
                  <a:pt x="24" y="66"/>
                  <a:pt x="20" y="73"/>
                  <a:pt x="17" y="80"/>
                </a:cubicBezTo>
                <a:cubicBezTo>
                  <a:pt x="20" y="80"/>
                  <a:pt x="23" y="80"/>
                  <a:pt x="26" y="80"/>
                </a:cubicBezTo>
                <a:cubicBezTo>
                  <a:pt x="28" y="76"/>
                  <a:pt x="30" y="71"/>
                  <a:pt x="33" y="66"/>
                </a:cubicBezTo>
                <a:cubicBezTo>
                  <a:pt x="35" y="72"/>
                  <a:pt x="37" y="77"/>
                  <a:pt x="39" y="82"/>
                </a:cubicBezTo>
                <a:cubicBezTo>
                  <a:pt x="43" y="82"/>
                  <a:pt x="46" y="82"/>
                  <a:pt x="50" y="82"/>
                </a:cubicBezTo>
                <a:close/>
                <a:moveTo>
                  <a:pt x="114" y="16"/>
                </a:moveTo>
                <a:cubicBezTo>
                  <a:pt x="100" y="16"/>
                  <a:pt x="85" y="16"/>
                  <a:pt x="70" y="16"/>
                </a:cubicBezTo>
                <a:cubicBezTo>
                  <a:pt x="70" y="19"/>
                  <a:pt x="70" y="22"/>
                  <a:pt x="70" y="24"/>
                </a:cubicBezTo>
                <a:cubicBezTo>
                  <a:pt x="74" y="25"/>
                  <a:pt x="77" y="25"/>
                  <a:pt x="80" y="25"/>
                </a:cubicBezTo>
                <a:cubicBezTo>
                  <a:pt x="80" y="28"/>
                  <a:pt x="80" y="31"/>
                  <a:pt x="80" y="34"/>
                </a:cubicBezTo>
                <a:cubicBezTo>
                  <a:pt x="77" y="34"/>
                  <a:pt x="74" y="34"/>
                  <a:pt x="70" y="34"/>
                </a:cubicBezTo>
                <a:cubicBezTo>
                  <a:pt x="70" y="36"/>
                  <a:pt x="70" y="38"/>
                  <a:pt x="70" y="39"/>
                </a:cubicBezTo>
                <a:cubicBezTo>
                  <a:pt x="74" y="40"/>
                  <a:pt x="77" y="40"/>
                  <a:pt x="80" y="40"/>
                </a:cubicBezTo>
                <a:cubicBezTo>
                  <a:pt x="80" y="43"/>
                  <a:pt x="80" y="46"/>
                  <a:pt x="80" y="49"/>
                </a:cubicBezTo>
                <a:cubicBezTo>
                  <a:pt x="76" y="49"/>
                  <a:pt x="73" y="49"/>
                  <a:pt x="70" y="49"/>
                </a:cubicBezTo>
                <a:cubicBezTo>
                  <a:pt x="70" y="51"/>
                  <a:pt x="70" y="53"/>
                  <a:pt x="70" y="54"/>
                </a:cubicBezTo>
                <a:cubicBezTo>
                  <a:pt x="74" y="55"/>
                  <a:pt x="77" y="55"/>
                  <a:pt x="80" y="55"/>
                </a:cubicBezTo>
                <a:cubicBezTo>
                  <a:pt x="80" y="58"/>
                  <a:pt x="80" y="61"/>
                  <a:pt x="80" y="64"/>
                </a:cubicBezTo>
                <a:cubicBezTo>
                  <a:pt x="76" y="64"/>
                  <a:pt x="73" y="64"/>
                  <a:pt x="70" y="64"/>
                </a:cubicBezTo>
                <a:cubicBezTo>
                  <a:pt x="70" y="66"/>
                  <a:pt x="70" y="68"/>
                  <a:pt x="70" y="70"/>
                </a:cubicBezTo>
                <a:cubicBezTo>
                  <a:pt x="74" y="70"/>
                  <a:pt x="77" y="70"/>
                  <a:pt x="80" y="70"/>
                </a:cubicBezTo>
                <a:cubicBezTo>
                  <a:pt x="80" y="73"/>
                  <a:pt x="80" y="76"/>
                  <a:pt x="80" y="79"/>
                </a:cubicBezTo>
                <a:cubicBezTo>
                  <a:pt x="76" y="79"/>
                  <a:pt x="73" y="79"/>
                  <a:pt x="70" y="79"/>
                </a:cubicBezTo>
                <a:cubicBezTo>
                  <a:pt x="70" y="81"/>
                  <a:pt x="70" y="83"/>
                  <a:pt x="70" y="84"/>
                </a:cubicBezTo>
                <a:cubicBezTo>
                  <a:pt x="74" y="84"/>
                  <a:pt x="77" y="84"/>
                  <a:pt x="80" y="84"/>
                </a:cubicBezTo>
                <a:cubicBezTo>
                  <a:pt x="80" y="88"/>
                  <a:pt x="80" y="91"/>
                  <a:pt x="80" y="94"/>
                </a:cubicBezTo>
                <a:cubicBezTo>
                  <a:pt x="77" y="94"/>
                  <a:pt x="74" y="94"/>
                  <a:pt x="70" y="94"/>
                </a:cubicBezTo>
                <a:cubicBezTo>
                  <a:pt x="70" y="97"/>
                  <a:pt x="70" y="99"/>
                  <a:pt x="70" y="102"/>
                </a:cubicBezTo>
                <a:cubicBezTo>
                  <a:pt x="85" y="102"/>
                  <a:pt x="100" y="102"/>
                  <a:pt x="114" y="102"/>
                </a:cubicBezTo>
                <a:cubicBezTo>
                  <a:pt x="115" y="96"/>
                  <a:pt x="115" y="20"/>
                  <a:pt x="114" y="16"/>
                </a:cubicBezTo>
                <a:close/>
                <a:moveTo>
                  <a:pt x="243" y="67"/>
                </a:moveTo>
                <a:cubicBezTo>
                  <a:pt x="242" y="71"/>
                  <a:pt x="243" y="74"/>
                  <a:pt x="246" y="76"/>
                </a:cubicBezTo>
                <a:cubicBezTo>
                  <a:pt x="251" y="79"/>
                  <a:pt x="255" y="78"/>
                  <a:pt x="261" y="75"/>
                </a:cubicBezTo>
                <a:cubicBezTo>
                  <a:pt x="261" y="77"/>
                  <a:pt x="261" y="78"/>
                  <a:pt x="261" y="79"/>
                </a:cubicBezTo>
                <a:cubicBezTo>
                  <a:pt x="256" y="82"/>
                  <a:pt x="251" y="82"/>
                  <a:pt x="246" y="81"/>
                </a:cubicBezTo>
                <a:cubicBezTo>
                  <a:pt x="242" y="80"/>
                  <a:pt x="239" y="77"/>
                  <a:pt x="238" y="72"/>
                </a:cubicBezTo>
                <a:cubicBezTo>
                  <a:pt x="238" y="69"/>
                  <a:pt x="237" y="65"/>
                  <a:pt x="238" y="61"/>
                </a:cubicBezTo>
                <a:cubicBezTo>
                  <a:pt x="239" y="54"/>
                  <a:pt x="245" y="50"/>
                  <a:pt x="253" y="51"/>
                </a:cubicBezTo>
                <a:cubicBezTo>
                  <a:pt x="257" y="51"/>
                  <a:pt x="259" y="53"/>
                  <a:pt x="261" y="56"/>
                </a:cubicBezTo>
                <a:cubicBezTo>
                  <a:pt x="263" y="59"/>
                  <a:pt x="263" y="63"/>
                  <a:pt x="263" y="67"/>
                </a:cubicBezTo>
                <a:cubicBezTo>
                  <a:pt x="256" y="67"/>
                  <a:pt x="249" y="67"/>
                  <a:pt x="243" y="67"/>
                </a:cubicBezTo>
                <a:close/>
                <a:moveTo>
                  <a:pt x="243" y="63"/>
                </a:moveTo>
                <a:cubicBezTo>
                  <a:pt x="248" y="63"/>
                  <a:pt x="253" y="63"/>
                  <a:pt x="258" y="63"/>
                </a:cubicBezTo>
                <a:cubicBezTo>
                  <a:pt x="258" y="57"/>
                  <a:pt x="256" y="55"/>
                  <a:pt x="251" y="54"/>
                </a:cubicBezTo>
                <a:cubicBezTo>
                  <a:pt x="246" y="54"/>
                  <a:pt x="243" y="58"/>
                  <a:pt x="243" y="63"/>
                </a:cubicBezTo>
                <a:close/>
                <a:moveTo>
                  <a:pt x="87" y="25"/>
                </a:moveTo>
                <a:cubicBezTo>
                  <a:pt x="87" y="28"/>
                  <a:pt x="87" y="31"/>
                  <a:pt x="87" y="34"/>
                </a:cubicBezTo>
                <a:cubicBezTo>
                  <a:pt x="93" y="34"/>
                  <a:pt x="99" y="34"/>
                  <a:pt x="105" y="34"/>
                </a:cubicBezTo>
                <a:cubicBezTo>
                  <a:pt x="105" y="31"/>
                  <a:pt x="105" y="28"/>
                  <a:pt x="105" y="25"/>
                </a:cubicBezTo>
                <a:cubicBezTo>
                  <a:pt x="99" y="25"/>
                  <a:pt x="93" y="25"/>
                  <a:pt x="87" y="25"/>
                </a:cubicBezTo>
                <a:close/>
                <a:moveTo>
                  <a:pt x="87" y="40"/>
                </a:moveTo>
                <a:cubicBezTo>
                  <a:pt x="87" y="43"/>
                  <a:pt x="87" y="46"/>
                  <a:pt x="87" y="49"/>
                </a:cubicBezTo>
                <a:cubicBezTo>
                  <a:pt x="93" y="49"/>
                  <a:pt x="99" y="49"/>
                  <a:pt x="105" y="49"/>
                </a:cubicBezTo>
                <a:cubicBezTo>
                  <a:pt x="105" y="46"/>
                  <a:pt x="105" y="43"/>
                  <a:pt x="105" y="40"/>
                </a:cubicBezTo>
                <a:cubicBezTo>
                  <a:pt x="99" y="40"/>
                  <a:pt x="93" y="40"/>
                  <a:pt x="87" y="40"/>
                </a:cubicBezTo>
                <a:close/>
                <a:moveTo>
                  <a:pt x="105" y="55"/>
                </a:moveTo>
                <a:cubicBezTo>
                  <a:pt x="99" y="55"/>
                  <a:pt x="93" y="55"/>
                  <a:pt x="87" y="55"/>
                </a:cubicBezTo>
                <a:cubicBezTo>
                  <a:pt x="87" y="58"/>
                  <a:pt x="87" y="61"/>
                  <a:pt x="87" y="64"/>
                </a:cubicBezTo>
                <a:cubicBezTo>
                  <a:pt x="93" y="64"/>
                  <a:pt x="99" y="64"/>
                  <a:pt x="105" y="64"/>
                </a:cubicBezTo>
                <a:cubicBezTo>
                  <a:pt x="105" y="61"/>
                  <a:pt x="105" y="58"/>
                  <a:pt x="105" y="55"/>
                </a:cubicBezTo>
                <a:close/>
                <a:moveTo>
                  <a:pt x="87" y="70"/>
                </a:moveTo>
                <a:cubicBezTo>
                  <a:pt x="87" y="73"/>
                  <a:pt x="87" y="76"/>
                  <a:pt x="87" y="79"/>
                </a:cubicBezTo>
                <a:cubicBezTo>
                  <a:pt x="93" y="79"/>
                  <a:pt x="99" y="79"/>
                  <a:pt x="105" y="79"/>
                </a:cubicBezTo>
                <a:cubicBezTo>
                  <a:pt x="105" y="76"/>
                  <a:pt x="105" y="73"/>
                  <a:pt x="105" y="70"/>
                </a:cubicBezTo>
                <a:cubicBezTo>
                  <a:pt x="99" y="70"/>
                  <a:pt x="93" y="70"/>
                  <a:pt x="87" y="70"/>
                </a:cubicBezTo>
                <a:close/>
                <a:moveTo>
                  <a:pt x="87" y="85"/>
                </a:moveTo>
                <a:cubicBezTo>
                  <a:pt x="87" y="88"/>
                  <a:pt x="87" y="91"/>
                  <a:pt x="87" y="93"/>
                </a:cubicBezTo>
                <a:cubicBezTo>
                  <a:pt x="93" y="93"/>
                  <a:pt x="99" y="93"/>
                  <a:pt x="105" y="93"/>
                </a:cubicBezTo>
                <a:cubicBezTo>
                  <a:pt x="105" y="90"/>
                  <a:pt x="105" y="88"/>
                  <a:pt x="105" y="85"/>
                </a:cubicBezTo>
                <a:cubicBezTo>
                  <a:pt x="99" y="85"/>
                  <a:pt x="93" y="85"/>
                  <a:pt x="87" y="85"/>
                </a:cubicBezTo>
                <a:close/>
              </a:path>
            </a:pathLst>
          </a:custGeom>
          <a:solidFill>
            <a:schemeClr val="accent3"/>
          </a:solidFill>
          <a:ln>
            <a:noFill/>
          </a:ln>
        </p:spPr>
        <p:txBody>
          <a:bodyPr vert="horz" wrap="square" lIns="67222" tIns="33611" rIns="67222" bIns="33611" numCol="1" anchor="t" anchorCtr="0" compatLnSpc="1">
            <a:prstTxWarp prst="textNoShape">
              <a:avLst/>
            </a:prstTxWarp>
          </a:bodyPr>
          <a:lstStyle/>
          <a:p>
            <a:pPr defTabSz="685714"/>
            <a:endParaRPr lang="en-US" sz="1324">
              <a:solidFill>
                <a:srgbClr val="505050"/>
              </a:solidFill>
            </a:endParaRPr>
          </a:p>
        </p:txBody>
      </p:sp>
      <p:sp>
        <p:nvSpPr>
          <p:cNvPr id="35" name="Rectangle 34"/>
          <p:cNvSpPr/>
          <p:nvPr/>
        </p:nvSpPr>
        <p:spPr bwMode="auto">
          <a:xfrm>
            <a:off x="211447" y="1408334"/>
            <a:ext cx="2768687" cy="19087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Analyze your data in the familiar Excel environment</a:t>
            </a:r>
          </a:p>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Excel data, analysis, and reports in Power BI</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Migration path from “old experience” to Power BI</a:t>
            </a:r>
            <a:endPar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160" y="1408334"/>
            <a:ext cx="5759418" cy="3105091"/>
          </a:xfrm>
          <a:prstGeom prst="rect">
            <a:avLst/>
          </a:prstGeom>
        </p:spPr>
      </p:pic>
    </p:spTree>
    <p:extLst>
      <p:ext uri="{BB962C8B-B14F-4D97-AF65-F5344CB8AC3E}">
        <p14:creationId xmlns:p14="http://schemas.microsoft.com/office/powerpoint/2010/main" val="683951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Power BI - the new experience</a:t>
            </a:r>
            <a:endParaRPr lang="en-US" dirty="0"/>
          </a:p>
        </p:txBody>
      </p:sp>
    </p:spTree>
    <p:extLst>
      <p:ext uri="{BB962C8B-B14F-4D97-AF65-F5344CB8AC3E}">
        <p14:creationId xmlns:p14="http://schemas.microsoft.com/office/powerpoint/2010/main" val="318126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95276" y="123288"/>
            <a:ext cx="107273" cy="36162"/>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02549" y="1459"/>
            <a:ext cx="8940802" cy="51420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72859" y="0"/>
            <a:ext cx="3070715" cy="51424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47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051493" y="216636"/>
            <a:ext cx="6050009" cy="952985"/>
          </a:xfrm>
        </p:spPr>
        <p:txBody>
          <a:bodyPr/>
          <a:lstStyle/>
          <a:p>
            <a:r>
              <a:rPr lang="en-US" dirty="0" smtClean="0">
                <a:gradFill>
                  <a:gsLst>
                    <a:gs pos="0">
                      <a:schemeClr val="bg1"/>
                    </a:gs>
                    <a:gs pos="100000">
                      <a:schemeClr val="bg1"/>
                    </a:gs>
                  </a:gsLst>
                  <a:lin ang="5400000" scaled="1"/>
                </a:gradFill>
              </a:rPr>
              <a:t>Create Power BI Content</a:t>
            </a:r>
            <a:r>
              <a:rPr lang="en-US" dirty="0">
                <a:gradFill>
                  <a:gsLst>
                    <a:gs pos="0">
                      <a:schemeClr val="bg1"/>
                    </a:gs>
                    <a:gs pos="100000">
                      <a:schemeClr val="bg1"/>
                    </a:gs>
                  </a:gsLst>
                  <a:lin ang="5400000" scaled="1"/>
                </a:gradFill>
              </a:rPr>
              <a:t/>
            </a:r>
            <a:br>
              <a:rPr lang="en-US" dirty="0">
                <a:gradFill>
                  <a:gsLst>
                    <a:gs pos="0">
                      <a:schemeClr val="bg1"/>
                    </a:gs>
                    <a:gs pos="100000">
                      <a:schemeClr val="bg1"/>
                    </a:gs>
                  </a:gsLst>
                  <a:lin ang="5400000" scaled="1"/>
                </a:gradFill>
              </a:rPr>
            </a:br>
            <a:r>
              <a:rPr lang="en-US" sz="2059" dirty="0">
                <a:gradFill>
                  <a:gsLst>
                    <a:gs pos="0">
                      <a:schemeClr val="bg1"/>
                    </a:gs>
                    <a:gs pos="100000">
                      <a:schemeClr val="bg1"/>
                    </a:gs>
                  </a:gsLst>
                  <a:lin ang="5400000" scaled="1"/>
                </a:gradFill>
              </a:rPr>
              <a:t>Visual Data Exploration &amp; Interactive Reporting</a:t>
            </a:r>
            <a:endParaRPr lang="en-US" sz="2352" dirty="0">
              <a:gradFill>
                <a:gsLst>
                  <a:gs pos="0">
                    <a:schemeClr val="bg1"/>
                  </a:gs>
                  <a:gs pos="100000">
                    <a:schemeClr val="bg1"/>
                  </a:gs>
                </a:gsLst>
                <a:lin ang="5400000" scaled="1"/>
              </a:gradFill>
            </a:endParaRPr>
          </a:p>
        </p:txBody>
      </p:sp>
      <p:sp>
        <p:nvSpPr>
          <p:cNvPr id="35" name="Rectangle 34"/>
          <p:cNvSpPr/>
          <p:nvPr/>
        </p:nvSpPr>
        <p:spPr bwMode="auto">
          <a:xfrm>
            <a:off x="211447" y="1408334"/>
            <a:ext cx="2768687" cy="3457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spAutoFit/>
          </a:bodyPr>
          <a:lstStyle/>
          <a:p>
            <a:pPr marL="38513" defTabSz="671637" fontAlgn="base">
              <a:spcAft>
                <a:spcPts val="1324"/>
              </a:spcAft>
              <a:buClr>
                <a:srgbClr val="107C10"/>
              </a:buClr>
            </a:pP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Microsoft Power BI is a collection of online services and </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features</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Visually </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explore your data and create interactive reports</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Effortlessly </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publish and share with users of Power </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BI</a:t>
            </a:r>
          </a:p>
          <a:p>
            <a:pPr marL="38513" defTabSz="671637" fontAlgn="base">
              <a:spcAft>
                <a:spcPts val="1324"/>
              </a:spcAft>
              <a:buClr>
                <a:srgbClr val="107C10"/>
              </a:buClr>
            </a:pP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2 </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experiences </a:t>
            </a:r>
            <a:r>
              <a:rPr lang="en-US" sz="1471"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available</a:t>
            </a:r>
          </a:p>
          <a:p>
            <a:pPr marL="324263" indent="-285750" defTabSz="671637" fontAlgn="base">
              <a:spcAft>
                <a:spcPts val="1324"/>
              </a:spcAft>
              <a:buClr>
                <a:srgbClr val="107C10"/>
              </a:buClr>
              <a:buFont typeface="Arial" panose="020B0604020202020204" pitchFamily="34" charset="0"/>
              <a:buChar char="•"/>
            </a:pPr>
            <a:r>
              <a:rPr lang="en-US" sz="1200"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The new experience - Power BI</a:t>
            </a:r>
          </a:p>
          <a:p>
            <a:pPr marL="324263" indent="-285750" defTabSz="671637" fontAlgn="base">
              <a:spcAft>
                <a:spcPts val="1324"/>
              </a:spcAft>
              <a:buClr>
                <a:srgbClr val="107C10"/>
              </a:buClr>
              <a:buFont typeface="Arial" panose="020B0604020202020204" pitchFamily="34" charset="0"/>
              <a:buChar char="•"/>
            </a:pPr>
            <a:r>
              <a:rPr lang="en-US" sz="1200"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The previous experience </a:t>
            </a:r>
            <a:r>
              <a:rPr lang="en-US" sz="1200" kern="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sz="1200"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Power BI for Office 365</a:t>
            </a:r>
            <a:r>
              <a:rPr lang="en-US" sz="1471" kern="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p>
        </p:txBody>
      </p:sp>
      <p:sp useBgFill="1">
        <p:nvSpPr>
          <p:cNvPr id="3153" name="Rectangle 3152"/>
          <p:cNvSpPr/>
          <p:nvPr/>
        </p:nvSpPr>
        <p:spPr bwMode="auto">
          <a:xfrm flipH="1">
            <a:off x="-33634" y="731"/>
            <a:ext cx="34284" cy="51420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211447" y="381693"/>
            <a:ext cx="2684384" cy="499496"/>
          </a:xfrm>
          <a:prstGeom prst="rect">
            <a:avLst/>
          </a:prstGeom>
        </p:spPr>
        <p:txBody>
          <a:bodyPr wrap="square">
            <a:spAutoFit/>
          </a:bodyPr>
          <a:lstStyle/>
          <a:p>
            <a:pPr defTabSz="685714"/>
            <a:r>
              <a:rPr lang="en-US" sz="2646" spc="-75" dirty="0">
                <a:ln w="3175">
                  <a:noFill/>
                </a:ln>
                <a:solidFill>
                  <a:srgbClr val="0072C6"/>
                </a:solidFill>
                <a:latin typeface="Segoe UI Light"/>
                <a:ea typeface="ＭＳ Ｐゴシック" charset="0"/>
                <a:cs typeface="Segoe UI" pitchFamily="34" charset="0"/>
              </a:rPr>
              <a:t>Power </a:t>
            </a:r>
            <a:r>
              <a:rPr lang="en-US" sz="2646" spc="-75" dirty="0" smtClean="0">
                <a:ln w="3175">
                  <a:noFill/>
                </a:ln>
                <a:solidFill>
                  <a:srgbClr val="0072C6"/>
                </a:solidFill>
                <a:latin typeface="Segoe UI Light"/>
                <a:ea typeface="ＭＳ Ｐゴシック" charset="0"/>
                <a:cs typeface="Segoe UI" pitchFamily="34" charset="0"/>
              </a:rPr>
              <a:t>BI</a:t>
            </a:r>
            <a:endParaRPr lang="en-US" sz="2646" spc="-75" dirty="0">
              <a:ln w="3175">
                <a:noFill/>
              </a:ln>
              <a:solidFill>
                <a:srgbClr val="0072C6"/>
              </a:solidFill>
              <a:latin typeface="Segoe UI Light"/>
              <a:ea typeface="ＭＳ Ｐゴシック" charset="0"/>
              <a:cs typeface="Segoe UI" pitchFamily="34" charset="0"/>
            </a:endParaRPr>
          </a:p>
        </p:txBody>
      </p:sp>
      <p:pic>
        <p:nvPicPr>
          <p:cNvPr id="3" name="Picture 2"/>
          <p:cNvPicPr>
            <a:picLocks noChangeAspect="1"/>
          </p:cNvPicPr>
          <p:nvPr/>
        </p:nvPicPr>
        <p:blipFill>
          <a:blip r:embed="rId3"/>
          <a:stretch>
            <a:fillRect/>
          </a:stretch>
        </p:blipFill>
        <p:spPr>
          <a:xfrm>
            <a:off x="3657600" y="1276350"/>
            <a:ext cx="4876800" cy="3331070"/>
          </a:xfrm>
          <a:prstGeom prst="rect">
            <a:avLst/>
          </a:prstGeom>
        </p:spPr>
      </p:pic>
    </p:spTree>
    <p:extLst>
      <p:ext uri="{BB962C8B-B14F-4D97-AF65-F5344CB8AC3E}">
        <p14:creationId xmlns:p14="http://schemas.microsoft.com/office/powerpoint/2010/main" val="3824510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Larissa">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5B3D7"/>
      </a:hlink>
      <a:folHlink>
        <a:srgbClr val="B7DDE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5F1B737D-E2EE-4142-BD7E-3EA3DFF4A498}" vid="{50A0775B-8657-4F18-A500-6C1CF171A8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76547A9A4CCD41A293C41AF78EC2DF" ma:contentTypeVersion="3" ma:contentTypeDescription="Create a new document." ma:contentTypeScope="" ma:versionID="14cd64cc635c2b869f1fc1451555aea8">
  <xsd:schema xmlns:xsd="http://www.w3.org/2001/XMLSchema" xmlns:xs="http://www.w3.org/2001/XMLSchema" xmlns:p="http://schemas.microsoft.com/office/2006/metadata/properties" xmlns:ns2="0af47d00-615f-414f-9311-d52c7b11de31" targetNamespace="http://schemas.microsoft.com/office/2006/metadata/properties" ma:root="true" ma:fieldsID="276d5453c6d421faec37197e4098c757" ns2:_="">
    <xsd:import namespace="0af47d00-615f-414f-9311-d52c7b11de31"/>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f47d00-615f-414f-9311-d52c7b11de3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43EF43-B44D-49D4-8B6A-6AB10D8F3513}">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0af47d00-615f-414f-9311-d52c7b11de31"/>
    <ds:schemaRef ds:uri="http://schemas.microsoft.com/office/infopath/2007/PartnerControls"/>
    <ds:schemaRef ds:uri="http://purl.org/dc/dcmitype/"/>
    <ds:schemaRef ds:uri="http://www.w3.org/XML/1998/namespace"/>
    <ds:schemaRef ds:uri="http://purl.org/dc/terms/"/>
  </ds:schemaRefs>
</ds:datastoreItem>
</file>

<file path=customXml/itemProps2.xml><?xml version="1.0" encoding="utf-8"?>
<ds:datastoreItem xmlns:ds="http://schemas.openxmlformats.org/officeDocument/2006/customXml" ds:itemID="{9919B32F-9F6A-4CCC-A069-6E043CEA7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f47d00-615f-414f-9311-d52c7b11de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D0F3EA-E864-41FC-BEFD-8F5B4739EE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1438</TotalTime>
  <Words>634</Words>
  <Application>Microsoft Office PowerPoint</Application>
  <PresentationFormat>On-screen Show (16:9)</PresentationFormat>
  <Paragraphs>163</Paragraphs>
  <Slides>26</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Calibri</vt:lpstr>
      <vt:lpstr>MS PGothic</vt:lpstr>
      <vt:lpstr>MS PGothic</vt:lpstr>
      <vt:lpstr>Segoe Light</vt:lpstr>
      <vt:lpstr>Segoe UI</vt:lpstr>
      <vt:lpstr>Segoe UI Light</vt:lpstr>
      <vt:lpstr>Segoe UI Semibold</vt:lpstr>
      <vt:lpstr>Segoe UI Semilight</vt:lpstr>
      <vt:lpstr>Symbol</vt:lpstr>
      <vt:lpstr>Wingdings</vt:lpstr>
      <vt:lpstr>Wingdings 3</vt:lpstr>
      <vt:lpstr>Larissa</vt:lpstr>
      <vt:lpstr>Data center reporting and analysis using Power BI </vt:lpstr>
      <vt:lpstr>Session objectives</vt:lpstr>
      <vt:lpstr>PowerPoint Presentation</vt:lpstr>
      <vt:lpstr>Microsoft Business Intelligence and Analytics</vt:lpstr>
      <vt:lpstr>Tools &amp; services overview</vt:lpstr>
      <vt:lpstr>Reporting landscape</vt:lpstr>
      <vt:lpstr>Unlock your Excel data Publish your Excel workbooks to Power BI </vt:lpstr>
      <vt:lpstr>Power BI - the new experience</vt:lpstr>
      <vt:lpstr>Create Power BI Content Visual Data Exploration &amp; Interactive Reporting</vt:lpstr>
      <vt:lpstr>Create Power BI Content Visual Data Exploration &amp; Interactive Reporting</vt:lpstr>
      <vt:lpstr> DEMO</vt:lpstr>
      <vt:lpstr>Data experience from different sources Any data, any way, anywhere </vt:lpstr>
      <vt:lpstr>All data in a single pane of glass Live dashboards and interactive reports </vt:lpstr>
      <vt:lpstr>Connect to on-premises data Live Query &amp; Scheduled Data Refresh</vt:lpstr>
      <vt:lpstr>Let’s start – demo time! Using Power BI on private cloud data</vt:lpstr>
      <vt:lpstr>The demo elements </vt:lpstr>
      <vt:lpstr>PowerPoint Presentation</vt:lpstr>
      <vt:lpstr>PowerPoint Presentation</vt:lpstr>
      <vt:lpstr>PowerPoint Presentation</vt:lpstr>
      <vt:lpstr>PowerPoint Presentation</vt:lpstr>
      <vt:lpstr>Stay connected from any device</vt:lpstr>
      <vt:lpstr>Session summary</vt:lpstr>
      <vt:lpstr>Session objectives</vt:lpstr>
      <vt:lpstr>Resources – Getting started</vt:lpstr>
      <vt:lpstr>Thanks To All Our Sponsors</vt:lpstr>
      <vt:lpstr>We Need Your Feedback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 101</dc:title>
  <dc:subject>Resource Manager</dc:subject>
  <dc:creator>Stijn Callebaut;Kurt Van Hoecke</dc:creator>
  <cp:keywords>Arm;Community;Azure;resource manager</cp:keywords>
  <cp:lastModifiedBy>Kurt Van Hoecke</cp:lastModifiedBy>
  <cp:revision>72</cp:revision>
  <cp:lastPrinted>2015-08-23T09:55:42Z</cp:lastPrinted>
  <dcterms:created xsi:type="dcterms:W3CDTF">2013-09-08T16:32:42Z</dcterms:created>
  <dcterms:modified xsi:type="dcterms:W3CDTF">2015-08-27T14:44:49Z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0x0101007376547A9A4CCD41A293C41AF78EC2DF</vt:lpwstr>
  </property>
</Properties>
</file>